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9" r:id="rId5"/>
    <p:sldId id="266" r:id="rId6"/>
    <p:sldId id="270" r:id="rId7"/>
    <p:sldId id="258" r:id="rId8"/>
    <p:sldId id="271" r:id="rId9"/>
    <p:sldId id="267" r:id="rId10"/>
    <p:sldId id="268" r:id="rId11"/>
    <p:sldId id="260" r:id="rId12"/>
    <p:sldId id="269"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4545"/>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08"/>
    <p:restoredTop sz="94712"/>
  </p:normalViewPr>
  <p:slideViewPr>
    <p:cSldViewPr snapToGrid="0" snapToObjects="1">
      <p:cViewPr varScale="1">
        <p:scale>
          <a:sx n="203" d="100"/>
          <a:sy n="203" d="100"/>
        </p:scale>
        <p:origin x="2021" y="115"/>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Background Image-02.png"/>
          <p:cNvPicPr>
            <a:picLocks noChangeAspect="1"/>
          </p:cNvPicPr>
          <p:nvPr userDrawn="1"/>
        </p:nvPicPr>
        <p:blipFill rotWithShape="1">
          <a:blip r:embed="rId2" cstate="print">
            <a:alphaModFix/>
            <a:duotone>
              <a:schemeClr val="accent6">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rcRect/>
          <a:stretch/>
        </p:blipFill>
        <p:spPr>
          <a:xfrm>
            <a:off x="0" y="4055533"/>
            <a:ext cx="9144000" cy="2802467"/>
          </a:xfrm>
          <a:prstGeom prst="rect">
            <a:avLst/>
          </a:prstGeom>
        </p:spPr>
      </p:pic>
      <p:sp>
        <p:nvSpPr>
          <p:cNvPr id="2" name="Title 1"/>
          <p:cNvSpPr>
            <a:spLocks noGrp="1"/>
          </p:cNvSpPr>
          <p:nvPr>
            <p:ph type="ctrTitle" hasCustomPrompt="1"/>
          </p:nvPr>
        </p:nvSpPr>
        <p:spPr>
          <a:xfrm>
            <a:off x="4279321" y="4836906"/>
            <a:ext cx="3714149" cy="946753"/>
          </a:xfrm>
        </p:spPr>
        <p:txBody>
          <a:bodyPr>
            <a:noAutofit/>
          </a:bodyPr>
          <a:lstStyle>
            <a:lvl1pPr algn="l">
              <a:lnSpc>
                <a:spcPct val="80000"/>
              </a:lnSpc>
              <a:defRPr sz="3600">
                <a:solidFill>
                  <a:schemeClr val="bg1"/>
                </a:solidFill>
              </a:defRPr>
            </a:lvl1pPr>
          </a:lstStyle>
          <a:p>
            <a:r>
              <a:rPr lang="en-US" dirty="0"/>
              <a:t>COMPANY</a:t>
            </a:r>
            <a:br>
              <a:rPr lang="en-US" dirty="0"/>
            </a:br>
            <a:r>
              <a:rPr lang="en-US" dirty="0"/>
              <a:t>NAME HERE</a:t>
            </a:r>
          </a:p>
        </p:txBody>
      </p:sp>
      <p:sp>
        <p:nvSpPr>
          <p:cNvPr id="3" name="Subtitle 2"/>
          <p:cNvSpPr>
            <a:spLocks noGrp="1"/>
          </p:cNvSpPr>
          <p:nvPr>
            <p:ph type="subTitle" idx="1" hasCustomPrompt="1"/>
          </p:nvPr>
        </p:nvSpPr>
        <p:spPr>
          <a:xfrm>
            <a:off x="4308403" y="5783659"/>
            <a:ext cx="4083898" cy="467676"/>
          </a:xfrm>
        </p:spPr>
        <p:txBody>
          <a:bodyPr>
            <a:normAutofit/>
          </a:bodyPr>
          <a:lstStyle>
            <a:lvl1pPr marL="0" indent="0" algn="l">
              <a:buNone/>
              <a:defRPr sz="1200" baseline="0">
                <a:solidFill>
                  <a:srgbClr val="FFFFFF"/>
                </a:solidFill>
                <a:latin typeface="Helvetica"/>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Add the subject, purpose, or contact details here.</a:t>
            </a:r>
          </a:p>
        </p:txBody>
      </p:sp>
      <p:sp>
        <p:nvSpPr>
          <p:cNvPr id="12" name="Shape 51"/>
          <p:cNvSpPr/>
          <p:nvPr userDrawn="1"/>
        </p:nvSpPr>
        <p:spPr>
          <a:xfrm rot="5400000">
            <a:off x="3139704" y="5532314"/>
            <a:ext cx="1609498" cy="8932"/>
          </a:xfrm>
          <a:prstGeom prst="rect">
            <a:avLst/>
          </a:prstGeom>
          <a:solidFill>
            <a:srgbClr val="FFFFFF"/>
          </a:solidFill>
          <a:ln w="12700">
            <a:miter lim="400000"/>
          </a:ln>
        </p:spPr>
        <p:txBody>
          <a:bodyPr lIns="0" tIns="0" rIns="0" bIns="0" anchor="ctr"/>
          <a:lstStyle/>
          <a:p>
            <a:pPr lvl="0">
              <a:defRPr sz="2400" cap="all" spc="384">
                <a:latin typeface="Avenir Medium"/>
                <a:ea typeface="Avenir Medium"/>
                <a:cs typeface="Avenir Medium"/>
                <a:sym typeface="Avenir Medium"/>
              </a:defRPr>
            </a:pPr>
            <a:endParaRPr/>
          </a:p>
        </p:txBody>
      </p:sp>
      <p:pic>
        <p:nvPicPr>
          <p:cNvPr id="8" name="Picture 7" descr="Placeholder-white.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00100" y="4836906"/>
            <a:ext cx="2788920" cy="1394461"/>
          </a:xfrm>
          <a:prstGeom prst="rect">
            <a:avLst/>
          </a:prstGeom>
        </p:spPr>
      </p:pic>
    </p:spTree>
    <p:extLst>
      <p:ext uri="{BB962C8B-B14F-4D97-AF65-F5344CB8AC3E}">
        <p14:creationId xmlns:p14="http://schemas.microsoft.com/office/powerpoint/2010/main" val="14615837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D0C2B2-8C35-EA4E-8630-F7074992C359}" type="datetimeFigureOut">
              <a:rPr lang="en-US" smtClean="0"/>
              <a:t>10/14/2020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3FE423-99AA-8A44-92E3-1EA415DCE0E9}" type="slidenum">
              <a:rPr lang="en-US" smtClean="0"/>
              <a:t>‹#›</a:t>
            </a:fld>
            <a:endParaRPr lang="en-US"/>
          </a:p>
        </p:txBody>
      </p:sp>
    </p:spTree>
    <p:extLst>
      <p:ext uri="{BB962C8B-B14F-4D97-AF65-F5344CB8AC3E}">
        <p14:creationId xmlns:p14="http://schemas.microsoft.com/office/powerpoint/2010/main" val="1460797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D0C2B2-8C35-EA4E-8630-F7074992C359}" type="datetimeFigureOut">
              <a:rPr lang="en-US" smtClean="0"/>
              <a:t>10/14/2020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3FE423-99AA-8A44-92E3-1EA415DCE0E9}" type="slidenum">
              <a:rPr lang="en-US" smtClean="0"/>
              <a:t>‹#›</a:t>
            </a:fld>
            <a:endParaRPr lang="en-US"/>
          </a:p>
        </p:txBody>
      </p:sp>
    </p:spTree>
    <p:extLst>
      <p:ext uri="{BB962C8B-B14F-4D97-AF65-F5344CB8AC3E}">
        <p14:creationId xmlns:p14="http://schemas.microsoft.com/office/powerpoint/2010/main" val="696915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9" name="Picture 18" descr="Background Image-02.png"/>
          <p:cNvPicPr>
            <a:picLocks noChangeAspect="1"/>
          </p:cNvPicPr>
          <p:nvPr userDrawn="1"/>
        </p:nvPicPr>
        <p:blipFill rotWithShape="1">
          <a:blip r:embed="rId2" cstate="print">
            <a:alphaModFix/>
            <a:duotone>
              <a:schemeClr val="accent6">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rcRect/>
          <a:stretch/>
        </p:blipFill>
        <p:spPr>
          <a:xfrm>
            <a:off x="0" y="3328158"/>
            <a:ext cx="9144000" cy="3099626"/>
          </a:xfrm>
          <a:prstGeom prst="rect">
            <a:avLst/>
          </a:prstGeom>
        </p:spPr>
      </p:pic>
      <p:sp>
        <p:nvSpPr>
          <p:cNvPr id="18" name="Shape 128"/>
          <p:cNvSpPr/>
          <p:nvPr userDrawn="1"/>
        </p:nvSpPr>
        <p:spPr>
          <a:xfrm>
            <a:off x="0" y="6295429"/>
            <a:ext cx="9144000" cy="562571"/>
          </a:xfrm>
          <a:prstGeom prst="rect">
            <a:avLst/>
          </a:prstGeom>
          <a:solidFill>
            <a:srgbClr val="FFFFFF"/>
          </a:solidFill>
          <a:ln w="12700">
            <a:miter lim="400000"/>
          </a:ln>
        </p:spPr>
        <p:txBody>
          <a:bodyPr lIns="0" tIns="0" rIns="0" bIns="0" anchor="ctr"/>
          <a:lstStyle/>
          <a:p>
            <a:pPr lvl="0">
              <a:defRPr sz="2400" cap="all" spc="384">
                <a:latin typeface="Avenir Medium"/>
                <a:ea typeface="Avenir Medium"/>
                <a:cs typeface="Avenir Medium"/>
                <a:sym typeface="Avenir Medium"/>
              </a:defRPr>
            </a:pPr>
            <a:endParaRPr/>
          </a:p>
        </p:txBody>
      </p:sp>
      <p:grpSp>
        <p:nvGrpSpPr>
          <p:cNvPr id="7" name="Group 48"/>
          <p:cNvGrpSpPr/>
          <p:nvPr userDrawn="1"/>
        </p:nvGrpSpPr>
        <p:grpSpPr>
          <a:xfrm>
            <a:off x="0" y="0"/>
            <a:ext cx="9144000" cy="3637956"/>
            <a:chOff x="24905" y="2317045"/>
            <a:chExt cx="13004798" cy="4695000"/>
          </a:xfrm>
        </p:grpSpPr>
        <p:sp>
          <p:nvSpPr>
            <p:cNvPr id="8" name="Shape 46"/>
            <p:cNvSpPr/>
            <p:nvPr/>
          </p:nvSpPr>
          <p:spPr>
            <a:xfrm>
              <a:off x="24905" y="2317045"/>
              <a:ext cx="13004798" cy="4295187"/>
            </a:xfrm>
            <a:prstGeom prst="rect">
              <a:avLst/>
            </a:prstGeom>
            <a:solidFill>
              <a:srgbClr val="FFFFFF"/>
            </a:solidFill>
            <a:ln w="12700" cap="flat">
              <a:noFill/>
              <a:miter lim="400000"/>
            </a:ln>
            <a:effectLst/>
          </p:spPr>
          <p:txBody>
            <a:bodyPr wrap="square" lIns="0" tIns="0" rIns="0" bIns="0" numCol="1" anchor="ctr">
              <a:noAutofit/>
            </a:bodyPr>
            <a:lstStyle/>
            <a:p>
              <a:pPr lvl="0">
                <a:defRPr sz="2400" cap="all" spc="384">
                  <a:latin typeface="Avenir Medium"/>
                  <a:ea typeface="Avenir Medium"/>
                  <a:cs typeface="Avenir Medium"/>
                  <a:sym typeface="Avenir Medium"/>
                </a:defRPr>
              </a:pPr>
              <a:endParaRPr/>
            </a:p>
          </p:txBody>
        </p:sp>
        <p:sp>
          <p:nvSpPr>
            <p:cNvPr id="9" name="Shape 47"/>
            <p:cNvSpPr/>
            <p:nvPr/>
          </p:nvSpPr>
          <p:spPr>
            <a:xfrm rot="10800000">
              <a:off x="5892303" y="6211940"/>
              <a:ext cx="1270002" cy="80010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FFFFFF"/>
            </a:solidFill>
            <a:ln w="12700" cap="flat">
              <a:noFill/>
              <a:miter lim="400000"/>
            </a:ln>
            <a:effectLst/>
          </p:spPr>
          <p:txBody>
            <a:bodyPr wrap="square" lIns="0" tIns="0" rIns="0" bIns="0" numCol="1" anchor="ctr">
              <a:noAutofit/>
            </a:bodyPr>
            <a:lstStyle/>
            <a:p>
              <a:pPr lvl="0">
                <a:defRPr sz="2400" cap="all" spc="384">
                  <a:latin typeface="Avenir Medium"/>
                  <a:ea typeface="Avenir Medium"/>
                  <a:cs typeface="Avenir Medium"/>
                  <a:sym typeface="Avenir Medium"/>
                </a:defRPr>
              </a:pPr>
              <a:endParaRPr/>
            </a:p>
          </p:txBody>
        </p:sp>
      </p:grpSp>
      <p:sp>
        <p:nvSpPr>
          <p:cNvPr id="2" name="Title 1"/>
          <p:cNvSpPr>
            <a:spLocks noGrp="1"/>
          </p:cNvSpPr>
          <p:nvPr>
            <p:ph type="title" hasCustomPrompt="1"/>
          </p:nvPr>
        </p:nvSpPr>
        <p:spPr>
          <a:xfrm>
            <a:off x="457200" y="2057285"/>
            <a:ext cx="8229600" cy="331086"/>
          </a:xfrm>
        </p:spPr>
        <p:txBody>
          <a:bodyPr/>
          <a:lstStyle>
            <a:lvl1pPr>
              <a:defRPr>
                <a:solidFill>
                  <a:schemeClr val="tx1"/>
                </a:solidFill>
              </a:defRPr>
            </a:lvl1pPr>
          </a:lstStyle>
          <a:p>
            <a:r>
              <a:rPr lang="en-US" dirty="0"/>
              <a:t>THIS IS A BULLET SLIDE</a:t>
            </a:r>
          </a:p>
        </p:txBody>
      </p:sp>
      <p:sp>
        <p:nvSpPr>
          <p:cNvPr id="25" name="Shape 51"/>
          <p:cNvSpPr/>
          <p:nvPr userDrawn="1"/>
        </p:nvSpPr>
        <p:spPr>
          <a:xfrm>
            <a:off x="3767251" y="1917217"/>
            <a:ext cx="1609498" cy="8932"/>
          </a:xfrm>
          <a:prstGeom prst="rect">
            <a:avLst/>
          </a:prstGeom>
          <a:solidFill>
            <a:schemeClr val="tx1"/>
          </a:solidFill>
          <a:ln w="12700">
            <a:miter lim="400000"/>
          </a:ln>
        </p:spPr>
        <p:txBody>
          <a:bodyPr lIns="0" tIns="0" rIns="0" bIns="0" anchor="ctr"/>
          <a:lstStyle/>
          <a:p>
            <a:pPr lvl="0">
              <a:defRPr sz="2400" cap="all" spc="384">
                <a:latin typeface="Avenir Medium"/>
                <a:ea typeface="Avenir Medium"/>
                <a:cs typeface="Avenir Medium"/>
                <a:sym typeface="Avenir Medium"/>
              </a:defRPr>
            </a:pPr>
            <a:endParaRPr>
              <a:solidFill>
                <a:srgbClr val="F18C19"/>
              </a:solidFill>
            </a:endParaRPr>
          </a:p>
        </p:txBody>
      </p:sp>
      <p:pic>
        <p:nvPicPr>
          <p:cNvPr id="17" name="Picture 16" descr="Placeholder-dark.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179679" y="338450"/>
            <a:ext cx="2784642" cy="1392322"/>
          </a:xfrm>
          <a:prstGeom prst="rect">
            <a:avLst/>
          </a:prstGeom>
        </p:spPr>
      </p:pic>
    </p:spTree>
    <p:extLst>
      <p:ext uri="{BB962C8B-B14F-4D97-AF65-F5344CB8AC3E}">
        <p14:creationId xmlns:p14="http://schemas.microsoft.com/office/powerpoint/2010/main" val="4095374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3" name="Shape 46"/>
          <p:cNvSpPr/>
          <p:nvPr userDrawn="1"/>
        </p:nvSpPr>
        <p:spPr>
          <a:xfrm>
            <a:off x="0" y="2932879"/>
            <a:ext cx="9144000" cy="3925120"/>
          </a:xfrm>
          <a:prstGeom prst="rect">
            <a:avLst/>
          </a:prstGeom>
          <a:solidFill>
            <a:schemeClr val="bg1"/>
          </a:solidFill>
          <a:ln w="12700" cap="flat">
            <a:noFill/>
            <a:miter lim="400000"/>
          </a:ln>
          <a:effectLst/>
        </p:spPr>
        <p:txBody>
          <a:bodyPr wrap="square" lIns="0" tIns="0" rIns="0" bIns="0" numCol="1" anchor="ctr">
            <a:noAutofit/>
          </a:bodyPr>
          <a:lstStyle/>
          <a:p>
            <a:pPr lvl="0">
              <a:defRPr sz="2400" cap="all" spc="384">
                <a:latin typeface="Avenir Medium"/>
                <a:ea typeface="Avenir Medium"/>
                <a:cs typeface="Avenir Medium"/>
                <a:sym typeface="Avenir Medium"/>
              </a:defRPr>
            </a:pPr>
            <a:endParaRPr dirty="0"/>
          </a:p>
        </p:txBody>
      </p:sp>
      <p:pic>
        <p:nvPicPr>
          <p:cNvPr id="7" name="Picture 6" descr="Background Image-02.png"/>
          <p:cNvPicPr>
            <a:picLocks noChangeAspect="1"/>
          </p:cNvPicPr>
          <p:nvPr userDrawn="1"/>
        </p:nvPicPr>
        <p:blipFill rotWithShape="1">
          <a:blip r:embed="rId2" cstate="print">
            <a:alphaModFix/>
            <a:duotone>
              <a:schemeClr val="accent6">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rcRect/>
          <a:stretch/>
        </p:blipFill>
        <p:spPr>
          <a:xfrm>
            <a:off x="0" y="1"/>
            <a:ext cx="9144000" cy="2941346"/>
          </a:xfrm>
          <a:prstGeom prst="rect">
            <a:avLst/>
          </a:prstGeom>
        </p:spPr>
      </p:pic>
      <p:sp>
        <p:nvSpPr>
          <p:cNvPr id="3" name="Text Placeholder 2"/>
          <p:cNvSpPr>
            <a:spLocks noGrp="1"/>
          </p:cNvSpPr>
          <p:nvPr>
            <p:ph type="body" idx="1" hasCustomPrompt="1"/>
          </p:nvPr>
        </p:nvSpPr>
        <p:spPr>
          <a:xfrm>
            <a:off x="685800" y="3508404"/>
            <a:ext cx="7772400" cy="296804"/>
          </a:xfrm>
        </p:spPr>
        <p:txBody>
          <a:bodyPr anchor="b">
            <a:normAutofit/>
          </a:bodyPr>
          <a:lstStyle>
            <a:lvl1pPr marL="0" indent="0" algn="ctr">
              <a:buNone/>
              <a:defRPr sz="1600" b="1" baseline="0">
                <a:solidFill>
                  <a:schemeClr val="tx1"/>
                </a:solidFill>
                <a:latin typeface="Helvetica"/>
                <a:cs typeface="Helvetic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YOUR MOST IMPORTANT STATEMENT WILL GO IN HERE</a:t>
            </a:r>
          </a:p>
        </p:txBody>
      </p:sp>
      <p:sp>
        <p:nvSpPr>
          <p:cNvPr id="2" name="Title 1"/>
          <p:cNvSpPr>
            <a:spLocks noGrp="1"/>
          </p:cNvSpPr>
          <p:nvPr>
            <p:ph type="title" hasCustomPrompt="1"/>
          </p:nvPr>
        </p:nvSpPr>
        <p:spPr>
          <a:xfrm>
            <a:off x="685800" y="2047383"/>
            <a:ext cx="7772400" cy="477398"/>
          </a:xfrm>
        </p:spPr>
        <p:txBody>
          <a:bodyPr anchor="t">
            <a:normAutofit/>
          </a:bodyPr>
          <a:lstStyle>
            <a:lvl1pPr algn="ctr">
              <a:defRPr sz="2600" b="1" cap="all">
                <a:solidFill>
                  <a:srgbClr val="FFFFFF"/>
                </a:solidFill>
              </a:defRPr>
            </a:lvl1pPr>
          </a:lstStyle>
          <a:p>
            <a:r>
              <a:rPr lang="en-US" dirty="0"/>
              <a:t>THIS IS A TEXT SLIDE</a:t>
            </a:r>
          </a:p>
        </p:txBody>
      </p:sp>
      <p:sp>
        <p:nvSpPr>
          <p:cNvPr id="9" name="Shape 51"/>
          <p:cNvSpPr/>
          <p:nvPr userDrawn="1"/>
        </p:nvSpPr>
        <p:spPr>
          <a:xfrm>
            <a:off x="3767251" y="1917217"/>
            <a:ext cx="1609498" cy="8932"/>
          </a:xfrm>
          <a:prstGeom prst="rect">
            <a:avLst/>
          </a:prstGeom>
          <a:solidFill>
            <a:srgbClr val="FFFFFF"/>
          </a:solidFill>
          <a:ln w="12700">
            <a:miter lim="400000"/>
          </a:ln>
        </p:spPr>
        <p:txBody>
          <a:bodyPr lIns="0" tIns="0" rIns="0" bIns="0" anchor="ctr"/>
          <a:lstStyle/>
          <a:p>
            <a:pPr lvl="0">
              <a:defRPr sz="2400" cap="all" spc="384">
                <a:latin typeface="Avenir Medium"/>
                <a:ea typeface="Avenir Medium"/>
                <a:cs typeface="Avenir Medium"/>
                <a:sym typeface="Avenir Medium"/>
              </a:defRPr>
            </a:pPr>
            <a:endParaRPr>
              <a:solidFill>
                <a:srgbClr val="F18C19"/>
              </a:solidFill>
            </a:endParaRPr>
          </a:p>
        </p:txBody>
      </p:sp>
      <p:pic>
        <p:nvPicPr>
          <p:cNvPr id="4" name="Picture 3" descr="Placeholder-white.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177540" y="336311"/>
            <a:ext cx="2788920" cy="1394461"/>
          </a:xfrm>
          <a:prstGeom prst="rect">
            <a:avLst/>
          </a:prstGeom>
        </p:spPr>
      </p:pic>
    </p:spTree>
    <p:extLst>
      <p:ext uri="{BB962C8B-B14F-4D97-AF65-F5344CB8AC3E}">
        <p14:creationId xmlns:p14="http://schemas.microsoft.com/office/powerpoint/2010/main" val="1809332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Shape 45"/>
          <p:cNvSpPr/>
          <p:nvPr userDrawn="1"/>
        </p:nvSpPr>
        <p:spPr>
          <a:xfrm>
            <a:off x="0" y="0"/>
            <a:ext cx="9144000" cy="3370442"/>
          </a:xfrm>
          <a:prstGeom prst="rect">
            <a:avLst/>
          </a:prstGeom>
          <a:solidFill>
            <a:srgbClr val="FFFFFF">
              <a:alpha val="60000"/>
            </a:srgbClr>
          </a:solidFill>
          <a:ln w="12700">
            <a:miter lim="400000"/>
          </a:ln>
        </p:spPr>
        <p:txBody>
          <a:bodyPr lIns="0" tIns="0" rIns="0" bIns="0" anchor="ctr"/>
          <a:lstStyle/>
          <a:p>
            <a:pPr lvl="0">
              <a:defRPr sz="2400" cap="all" spc="384">
                <a:latin typeface="Avenir Medium"/>
                <a:ea typeface="Avenir Medium"/>
                <a:cs typeface="Avenir Medium"/>
                <a:sym typeface="Avenir Medium"/>
              </a:defRPr>
            </a:pPr>
            <a:endParaRPr dirty="0"/>
          </a:p>
        </p:txBody>
      </p:sp>
      <p:pic>
        <p:nvPicPr>
          <p:cNvPr id="4" name="Picture 3" descr="Placeholder-dark.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79679" y="338450"/>
            <a:ext cx="2784642" cy="1392322"/>
          </a:xfrm>
          <a:prstGeom prst="rect">
            <a:avLst/>
          </a:prstGeom>
        </p:spPr>
      </p:pic>
    </p:spTree>
    <p:extLst>
      <p:ext uri="{BB962C8B-B14F-4D97-AF65-F5344CB8AC3E}">
        <p14:creationId xmlns:p14="http://schemas.microsoft.com/office/powerpoint/2010/main" val="1379640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0" name="Picture 9" descr="Background Image-02.png"/>
          <p:cNvPicPr>
            <a:picLocks noChangeAspect="1"/>
          </p:cNvPicPr>
          <p:nvPr userDrawn="1"/>
        </p:nvPicPr>
        <p:blipFill rotWithShape="1">
          <a:blip r:embed="rId2" cstate="print">
            <a:alphaModFix amt="92000"/>
            <a:duotone>
              <a:schemeClr val="accent6">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rcRect/>
          <a:stretch/>
        </p:blipFill>
        <p:spPr>
          <a:xfrm flipV="1">
            <a:off x="-17511" y="-5"/>
            <a:ext cx="9161511" cy="6295433"/>
          </a:xfrm>
          <a:prstGeom prst="rect">
            <a:avLst/>
          </a:prstGeom>
          <a:noFill/>
          <a:ln>
            <a:noFill/>
          </a:ln>
        </p:spPr>
      </p:pic>
      <p:sp>
        <p:nvSpPr>
          <p:cNvPr id="11" name="Shape 128"/>
          <p:cNvSpPr/>
          <p:nvPr userDrawn="1"/>
        </p:nvSpPr>
        <p:spPr>
          <a:xfrm>
            <a:off x="-17511" y="6295429"/>
            <a:ext cx="9169921" cy="562571"/>
          </a:xfrm>
          <a:prstGeom prst="rect">
            <a:avLst/>
          </a:prstGeom>
          <a:solidFill>
            <a:srgbClr val="FFFFFF"/>
          </a:solidFill>
          <a:ln w="12700">
            <a:miter lim="400000"/>
          </a:ln>
        </p:spPr>
        <p:txBody>
          <a:bodyPr lIns="0" tIns="0" rIns="0" bIns="0" anchor="ctr"/>
          <a:lstStyle/>
          <a:p>
            <a:pPr lvl="0">
              <a:defRPr sz="2400" cap="all" spc="384">
                <a:latin typeface="Avenir Medium"/>
                <a:ea typeface="Avenir Medium"/>
                <a:cs typeface="Avenir Medium"/>
                <a:sym typeface="Avenir Medium"/>
              </a:defRPr>
            </a:pPr>
            <a:endParaRPr/>
          </a:p>
        </p:txBody>
      </p:sp>
      <p:sp>
        <p:nvSpPr>
          <p:cNvPr id="2" name="Title 1"/>
          <p:cNvSpPr>
            <a:spLocks noGrp="1"/>
          </p:cNvSpPr>
          <p:nvPr>
            <p:ph type="title" hasCustomPrompt="1"/>
          </p:nvPr>
        </p:nvSpPr>
        <p:spPr>
          <a:xfrm>
            <a:off x="457200" y="3131480"/>
            <a:ext cx="8229600" cy="440677"/>
          </a:xfrm>
        </p:spPr>
        <p:txBody>
          <a:bodyPr/>
          <a:lstStyle>
            <a:lvl1pPr>
              <a:defRPr>
                <a:solidFill>
                  <a:schemeClr val="bg1"/>
                </a:solidFill>
              </a:defRPr>
            </a:lvl1pPr>
          </a:lstStyle>
          <a:p>
            <a:r>
              <a:rPr lang="en-US" dirty="0"/>
              <a:t>CLICK TO EDIT MASTER TITLE STYLE</a:t>
            </a:r>
          </a:p>
        </p:txBody>
      </p:sp>
      <p:sp>
        <p:nvSpPr>
          <p:cNvPr id="13" name="Shape 51"/>
          <p:cNvSpPr/>
          <p:nvPr userDrawn="1"/>
        </p:nvSpPr>
        <p:spPr>
          <a:xfrm>
            <a:off x="3767251" y="2983667"/>
            <a:ext cx="1609498" cy="8932"/>
          </a:xfrm>
          <a:prstGeom prst="rect">
            <a:avLst/>
          </a:prstGeom>
          <a:solidFill>
            <a:srgbClr val="FFFFFF"/>
          </a:solidFill>
          <a:ln w="12700">
            <a:miter lim="400000"/>
          </a:ln>
        </p:spPr>
        <p:txBody>
          <a:bodyPr lIns="0" tIns="0" rIns="0" bIns="0" anchor="ctr"/>
          <a:lstStyle/>
          <a:p>
            <a:pPr lvl="0">
              <a:defRPr sz="2400" cap="all" spc="384">
                <a:latin typeface="Avenir Medium"/>
                <a:ea typeface="Avenir Medium"/>
                <a:cs typeface="Avenir Medium"/>
                <a:sym typeface="Avenir Medium"/>
              </a:defRPr>
            </a:pPr>
            <a:endParaRPr>
              <a:solidFill>
                <a:srgbClr val="F18C19"/>
              </a:solidFill>
            </a:endParaRPr>
          </a:p>
        </p:txBody>
      </p:sp>
      <p:pic>
        <p:nvPicPr>
          <p:cNvPr id="7" name="Picture 6" descr="Placeholder-white.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884704" y="921412"/>
            <a:ext cx="3374593" cy="1687298"/>
          </a:xfrm>
          <a:prstGeom prst="rect">
            <a:avLst/>
          </a:prstGeom>
        </p:spPr>
      </p:pic>
    </p:spTree>
    <p:extLst>
      <p:ext uri="{BB962C8B-B14F-4D97-AF65-F5344CB8AC3E}">
        <p14:creationId xmlns:p14="http://schemas.microsoft.com/office/powerpoint/2010/main" val="4188097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Background Image-02.png"/>
          <p:cNvPicPr>
            <a:picLocks noChangeAspect="1"/>
          </p:cNvPicPr>
          <p:nvPr userDrawn="1"/>
        </p:nvPicPr>
        <p:blipFill rotWithShape="1">
          <a:blip r:embed="rId2" cstate="print">
            <a:alphaModFix/>
            <a:duotone>
              <a:schemeClr val="bg2">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rcRect/>
          <a:stretch/>
        </p:blipFill>
        <p:spPr>
          <a:xfrm flipV="1">
            <a:off x="0" y="1822106"/>
            <a:ext cx="4563866" cy="5035891"/>
          </a:xfrm>
          <a:prstGeom prst="rect">
            <a:avLst/>
          </a:prstGeom>
        </p:spPr>
      </p:pic>
      <p:grpSp>
        <p:nvGrpSpPr>
          <p:cNvPr id="9" name="Group 176"/>
          <p:cNvGrpSpPr/>
          <p:nvPr userDrawn="1"/>
        </p:nvGrpSpPr>
        <p:grpSpPr>
          <a:xfrm>
            <a:off x="0" y="0"/>
            <a:ext cx="9144000" cy="2089549"/>
            <a:chOff x="24904" y="2041920"/>
            <a:chExt cx="13004799" cy="2971802"/>
          </a:xfrm>
        </p:grpSpPr>
        <p:sp>
          <p:nvSpPr>
            <p:cNvPr id="10" name="Shape 174"/>
            <p:cNvSpPr/>
            <p:nvPr/>
          </p:nvSpPr>
          <p:spPr>
            <a:xfrm>
              <a:off x="24904" y="2041920"/>
              <a:ext cx="13004799" cy="2591446"/>
            </a:xfrm>
            <a:prstGeom prst="rect">
              <a:avLst/>
            </a:prstGeom>
            <a:solidFill>
              <a:srgbClr val="FFFFFF"/>
            </a:solidFill>
            <a:ln w="12700" cap="flat">
              <a:noFill/>
              <a:miter lim="400000"/>
            </a:ln>
            <a:effectLst/>
          </p:spPr>
          <p:txBody>
            <a:bodyPr wrap="square" lIns="0" tIns="0" rIns="0" bIns="0" numCol="1" anchor="ctr">
              <a:noAutofit/>
            </a:bodyPr>
            <a:lstStyle/>
            <a:p>
              <a:pPr lvl="0">
                <a:defRPr sz="2400" cap="all" spc="384">
                  <a:latin typeface="Avenir Medium"/>
                  <a:ea typeface="Avenir Medium"/>
                  <a:cs typeface="Avenir Medium"/>
                  <a:sym typeface="Avenir Medium"/>
                </a:defRPr>
              </a:pPr>
              <a:endParaRPr/>
            </a:p>
          </p:txBody>
        </p:sp>
        <p:sp>
          <p:nvSpPr>
            <p:cNvPr id="11" name="Shape 175"/>
            <p:cNvSpPr/>
            <p:nvPr/>
          </p:nvSpPr>
          <p:spPr>
            <a:xfrm rot="10800000">
              <a:off x="5892303" y="4213621"/>
              <a:ext cx="1270001" cy="8001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FFFFFF"/>
            </a:solidFill>
            <a:ln w="12700" cap="flat">
              <a:noFill/>
              <a:miter lim="400000"/>
            </a:ln>
            <a:effectLst/>
          </p:spPr>
          <p:txBody>
            <a:bodyPr wrap="square" lIns="0" tIns="0" rIns="0" bIns="0" numCol="1" anchor="ctr">
              <a:noAutofit/>
            </a:bodyPr>
            <a:lstStyle/>
            <a:p>
              <a:pPr lvl="0">
                <a:defRPr sz="2400" cap="all" spc="384">
                  <a:latin typeface="Avenir Medium"/>
                  <a:ea typeface="Avenir Medium"/>
                  <a:cs typeface="Avenir Medium"/>
                  <a:sym typeface="Avenir Medium"/>
                </a:defRPr>
              </a:pPr>
              <a:endParaRPr/>
            </a:p>
          </p:txBody>
        </p:sp>
      </p:grpSp>
      <p:sp>
        <p:nvSpPr>
          <p:cNvPr id="2" name="Title 1"/>
          <p:cNvSpPr>
            <a:spLocks noGrp="1"/>
          </p:cNvSpPr>
          <p:nvPr>
            <p:ph type="title" hasCustomPrompt="1"/>
          </p:nvPr>
        </p:nvSpPr>
        <p:spPr/>
        <p:txBody>
          <a:bodyPr/>
          <a:lstStyle>
            <a:lvl1pPr>
              <a:defRPr baseline="0">
                <a:solidFill>
                  <a:schemeClr val="tx1"/>
                </a:solidFill>
              </a:defRPr>
            </a:lvl1pPr>
          </a:lstStyle>
          <a:p>
            <a:r>
              <a:rPr lang="en-US" dirty="0"/>
              <a:t>THIS IS A VISUAL SLIDE</a:t>
            </a:r>
          </a:p>
        </p:txBody>
      </p:sp>
      <p:pic>
        <p:nvPicPr>
          <p:cNvPr id="13" name="Picture 12" descr="Placeholder-white.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02440" y="2693431"/>
            <a:ext cx="2788920" cy="1394461"/>
          </a:xfrm>
          <a:prstGeom prst="rect">
            <a:avLst/>
          </a:prstGeom>
        </p:spPr>
      </p:pic>
    </p:spTree>
    <p:extLst>
      <p:ext uri="{BB962C8B-B14F-4D97-AF65-F5344CB8AC3E}">
        <p14:creationId xmlns:p14="http://schemas.microsoft.com/office/powerpoint/2010/main" val="93015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D0C2B2-8C35-EA4E-8630-F7074992C359}" type="datetimeFigureOut">
              <a:rPr lang="en-US" smtClean="0"/>
              <a:t>10/14/2020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3FE423-99AA-8A44-92E3-1EA415DCE0E9}" type="slidenum">
              <a:rPr lang="en-US" smtClean="0"/>
              <a:t>‹#›</a:t>
            </a:fld>
            <a:endParaRPr lang="en-US"/>
          </a:p>
        </p:txBody>
      </p:sp>
    </p:spTree>
    <p:extLst>
      <p:ext uri="{BB962C8B-B14F-4D97-AF65-F5344CB8AC3E}">
        <p14:creationId xmlns:p14="http://schemas.microsoft.com/office/powerpoint/2010/main" val="2233112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pSp>
        <p:nvGrpSpPr>
          <p:cNvPr id="8" name="Group 48"/>
          <p:cNvGrpSpPr/>
          <p:nvPr userDrawn="1"/>
        </p:nvGrpSpPr>
        <p:grpSpPr>
          <a:xfrm>
            <a:off x="0" y="0"/>
            <a:ext cx="9144000" cy="3134719"/>
            <a:chOff x="24905" y="2317045"/>
            <a:chExt cx="13004798" cy="4045540"/>
          </a:xfrm>
        </p:grpSpPr>
        <p:sp>
          <p:nvSpPr>
            <p:cNvPr id="9" name="Shape 46"/>
            <p:cNvSpPr/>
            <p:nvPr/>
          </p:nvSpPr>
          <p:spPr>
            <a:xfrm>
              <a:off x="24905" y="2317045"/>
              <a:ext cx="13004798" cy="3603450"/>
            </a:xfrm>
            <a:prstGeom prst="rect">
              <a:avLst/>
            </a:prstGeom>
            <a:solidFill>
              <a:srgbClr val="FFFFFF"/>
            </a:solidFill>
            <a:ln w="12700" cap="flat">
              <a:noFill/>
              <a:miter lim="400000"/>
            </a:ln>
            <a:effectLst/>
          </p:spPr>
          <p:txBody>
            <a:bodyPr wrap="square" lIns="0" tIns="0" rIns="0" bIns="0" numCol="1" anchor="ctr">
              <a:noAutofit/>
            </a:bodyPr>
            <a:lstStyle/>
            <a:p>
              <a:pPr lvl="0">
                <a:defRPr sz="2400" cap="all" spc="384">
                  <a:latin typeface="Avenir Medium"/>
                  <a:ea typeface="Avenir Medium"/>
                  <a:cs typeface="Avenir Medium"/>
                  <a:sym typeface="Avenir Medium"/>
                </a:defRPr>
              </a:pPr>
              <a:endParaRPr/>
            </a:p>
          </p:txBody>
        </p:sp>
        <p:sp>
          <p:nvSpPr>
            <p:cNvPr id="10" name="Shape 47"/>
            <p:cNvSpPr/>
            <p:nvPr/>
          </p:nvSpPr>
          <p:spPr>
            <a:xfrm rot="10800000">
              <a:off x="5892303" y="5635218"/>
              <a:ext cx="1270002" cy="727367"/>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FFFFFF"/>
            </a:solidFill>
            <a:ln w="12700" cap="flat">
              <a:noFill/>
              <a:miter lim="400000"/>
            </a:ln>
            <a:effectLst/>
          </p:spPr>
          <p:txBody>
            <a:bodyPr wrap="square" lIns="0" tIns="0" rIns="0" bIns="0" numCol="1" anchor="ctr">
              <a:noAutofit/>
            </a:bodyPr>
            <a:lstStyle/>
            <a:p>
              <a:pPr lvl="0">
                <a:defRPr sz="2400" cap="all" spc="384">
                  <a:latin typeface="Avenir Medium"/>
                  <a:ea typeface="Avenir Medium"/>
                  <a:cs typeface="Avenir Medium"/>
                  <a:sym typeface="Avenir Medium"/>
                </a:defRPr>
              </a:pPr>
              <a:endParaRPr/>
            </a:p>
          </p:txBody>
        </p:sp>
      </p:grpSp>
      <p:sp>
        <p:nvSpPr>
          <p:cNvPr id="11" name="Title 1"/>
          <p:cNvSpPr>
            <a:spLocks noGrp="1"/>
          </p:cNvSpPr>
          <p:nvPr>
            <p:ph type="title" hasCustomPrompt="1"/>
          </p:nvPr>
        </p:nvSpPr>
        <p:spPr>
          <a:xfrm>
            <a:off x="457200" y="2057285"/>
            <a:ext cx="8229600" cy="331086"/>
          </a:xfrm>
        </p:spPr>
        <p:txBody>
          <a:bodyPr/>
          <a:lstStyle>
            <a:lvl1pPr>
              <a:defRPr>
                <a:solidFill>
                  <a:schemeClr val="tx1"/>
                </a:solidFill>
              </a:defRPr>
            </a:lvl1pPr>
          </a:lstStyle>
          <a:p>
            <a:r>
              <a:rPr lang="en-US" dirty="0"/>
              <a:t>THIS IS </a:t>
            </a:r>
            <a:r>
              <a:rPr lang="en-US"/>
              <a:t>A PRICING SLIDE</a:t>
            </a:r>
            <a:endParaRPr lang="en-US" dirty="0"/>
          </a:p>
        </p:txBody>
      </p:sp>
      <p:sp>
        <p:nvSpPr>
          <p:cNvPr id="14" name="Shape 51"/>
          <p:cNvSpPr/>
          <p:nvPr userDrawn="1"/>
        </p:nvSpPr>
        <p:spPr>
          <a:xfrm>
            <a:off x="3767251" y="1917217"/>
            <a:ext cx="1609498" cy="8932"/>
          </a:xfrm>
          <a:prstGeom prst="rect">
            <a:avLst/>
          </a:prstGeom>
          <a:solidFill>
            <a:schemeClr val="tx1"/>
          </a:solidFill>
          <a:ln w="12700">
            <a:miter lim="400000"/>
          </a:ln>
        </p:spPr>
        <p:txBody>
          <a:bodyPr lIns="0" tIns="0" rIns="0" bIns="0" anchor="ctr"/>
          <a:lstStyle/>
          <a:p>
            <a:pPr lvl="0">
              <a:defRPr sz="2400" cap="all" spc="384">
                <a:latin typeface="Avenir Medium"/>
                <a:ea typeface="Avenir Medium"/>
                <a:cs typeface="Avenir Medium"/>
                <a:sym typeface="Avenir Medium"/>
              </a:defRPr>
            </a:pPr>
            <a:endParaRPr>
              <a:solidFill>
                <a:srgbClr val="F18C19"/>
              </a:solidFill>
            </a:endParaRPr>
          </a:p>
        </p:txBody>
      </p:sp>
      <p:pic>
        <p:nvPicPr>
          <p:cNvPr id="12" name="Picture 11" descr="Placeholder-dark.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79679" y="338450"/>
            <a:ext cx="2784642" cy="1392322"/>
          </a:xfrm>
          <a:prstGeom prst="rect">
            <a:avLst/>
          </a:prstGeom>
        </p:spPr>
      </p:pic>
    </p:spTree>
    <p:extLst>
      <p:ext uri="{BB962C8B-B14F-4D97-AF65-F5344CB8AC3E}">
        <p14:creationId xmlns:p14="http://schemas.microsoft.com/office/powerpoint/2010/main" val="3031040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DD0C2B2-8C35-EA4E-8630-F7074992C359}" type="datetimeFigureOut">
              <a:rPr lang="en-US" smtClean="0"/>
              <a:t>10/14/2020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3FE423-99AA-8A44-92E3-1EA415DCE0E9}" type="slidenum">
              <a:rPr lang="en-US" smtClean="0"/>
              <a:t>‹#›</a:t>
            </a:fld>
            <a:endParaRPr lang="en-US"/>
          </a:p>
        </p:txBody>
      </p:sp>
    </p:spTree>
    <p:extLst>
      <p:ext uri="{BB962C8B-B14F-4D97-AF65-F5344CB8AC3E}">
        <p14:creationId xmlns:p14="http://schemas.microsoft.com/office/powerpoint/2010/main" val="3139845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D0C2B2-8C35-EA4E-8630-F7074992C359}" type="datetimeFigureOut">
              <a:rPr lang="en-US" smtClean="0"/>
              <a:t>10/14/2020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3FE423-99AA-8A44-92E3-1EA415DCE0E9}" type="slidenum">
              <a:rPr lang="en-US" smtClean="0"/>
              <a:t>‹#›</a:t>
            </a:fld>
            <a:endParaRPr lang="en-US"/>
          </a:p>
        </p:txBody>
      </p:sp>
    </p:spTree>
    <p:extLst>
      <p:ext uri="{BB962C8B-B14F-4D97-AF65-F5344CB8AC3E}">
        <p14:creationId xmlns:p14="http://schemas.microsoft.com/office/powerpoint/2010/main" val="41162021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2600" b="1" kern="1200">
          <a:solidFill>
            <a:srgbClr val="000000"/>
          </a:solidFill>
          <a:latin typeface="Helvetica"/>
          <a:ea typeface="+mj-ea"/>
          <a:cs typeface="Helvetica"/>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g"/><Relationship Id="rId1" Type="http://schemas.openxmlformats.org/officeDocument/2006/relationships/slideLayout" Target="../slideLayouts/slideLayout8.xml"/><Relationship Id="rId4" Type="http://schemas.microsoft.com/office/2007/relationships/hdphoto" Target="../media/hdphoto5.wdp"/></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Layout" Target="../slideLayouts/slideLayout4.xml"/><Relationship Id="rId6" Type="http://schemas.microsoft.com/office/2007/relationships/hdphoto" Target="../media/hdphoto6.wdp"/><Relationship Id="rId5" Type="http://schemas.openxmlformats.org/officeDocument/2006/relationships/image" Target="../media/image12.jpeg"/><Relationship Id="rId4" Type="http://schemas.openxmlformats.org/officeDocument/2006/relationships/image" Target="../media/image11.tif"/></Relationships>
</file>

<file path=ppt/slides/_rels/slide7.xml.rels><?xml version="1.0" encoding="UTF-8" standalone="yes"?>
<Relationships xmlns="http://schemas.openxmlformats.org/package/2006/relationships"><Relationship Id="rId3" Type="http://schemas.openxmlformats.org/officeDocument/2006/relationships/image" Target="../media/image13.tif"/><Relationship Id="rId2" Type="http://schemas.openxmlformats.org/officeDocument/2006/relationships/image" Target="../media/image7.jpg"/><Relationship Id="rId1" Type="http://schemas.openxmlformats.org/officeDocument/2006/relationships/slideLayout" Target="../slideLayouts/slideLayout4.xml"/><Relationship Id="rId6" Type="http://schemas.openxmlformats.org/officeDocument/2006/relationships/image" Target="../media/image3.png"/><Relationship Id="rId5" Type="http://schemas.microsoft.com/office/2007/relationships/hdphoto" Target="../media/hdphoto7.wdp"/><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79321" y="4836906"/>
            <a:ext cx="4083898" cy="946753"/>
          </a:xfrm>
        </p:spPr>
        <p:txBody>
          <a:bodyPr/>
          <a:lstStyle/>
          <a:p>
            <a:pPr algn="ctr"/>
            <a:r>
              <a:rPr lang="en-US" dirty="0">
                <a:latin typeface="Nokio Medium" panose="02000000000000000000" pitchFamily="2" charset="0"/>
              </a:rPr>
              <a:t>Field Service</a:t>
            </a:r>
          </a:p>
        </p:txBody>
      </p:sp>
      <p:sp>
        <p:nvSpPr>
          <p:cNvPr id="3" name="Subtitle 2"/>
          <p:cNvSpPr>
            <a:spLocks noGrp="1"/>
          </p:cNvSpPr>
          <p:nvPr>
            <p:ph type="subTitle" idx="1"/>
          </p:nvPr>
        </p:nvSpPr>
        <p:spPr>
          <a:xfrm>
            <a:off x="4308403" y="5783659"/>
            <a:ext cx="4054816" cy="467676"/>
          </a:xfrm>
        </p:spPr>
        <p:txBody>
          <a:bodyPr/>
          <a:lstStyle/>
          <a:p>
            <a:pPr algn="ctr"/>
            <a:r>
              <a:rPr lang="en-US" dirty="0"/>
              <a:t>Dynamics 365 Field Service Rapid Deployment</a:t>
            </a:r>
          </a:p>
        </p:txBody>
      </p:sp>
    </p:spTree>
    <p:extLst>
      <p:ext uri="{BB962C8B-B14F-4D97-AF65-F5344CB8AC3E}">
        <p14:creationId xmlns:p14="http://schemas.microsoft.com/office/powerpoint/2010/main" val="23714279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t="-41000" r="-6000"/>
          </a:stretch>
        </a:blipFill>
        <a:effectLst/>
      </p:bgPr>
    </p:bg>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685800" y="3508404"/>
            <a:ext cx="7772400" cy="296804"/>
          </a:xfrm>
        </p:spPr>
        <p:txBody>
          <a:bodyPr>
            <a:normAutofit fontScale="92500" lnSpcReduction="20000"/>
          </a:bodyPr>
          <a:lstStyle/>
          <a:p>
            <a:r>
              <a:rPr lang="en-US" dirty="0"/>
              <a:t>Delivering Dynamics 365 Field Service and innovation within your budget</a:t>
            </a:r>
          </a:p>
        </p:txBody>
      </p:sp>
      <p:sp>
        <p:nvSpPr>
          <p:cNvPr id="5" name="Rectangle 4"/>
          <p:cNvSpPr/>
          <p:nvPr/>
        </p:nvSpPr>
        <p:spPr>
          <a:xfrm>
            <a:off x="1068585" y="4059875"/>
            <a:ext cx="7006830" cy="1618713"/>
          </a:xfrm>
          <a:prstGeom prst="rect">
            <a:avLst/>
          </a:prstGeom>
        </p:spPr>
        <p:txBody>
          <a:bodyPr wrap="square" numCol="1" spcCol="274320" anchor="t">
            <a:spAutoFit/>
          </a:bodyPr>
          <a:lstStyle/>
          <a:p>
            <a:pPr algn="ctr">
              <a:lnSpc>
                <a:spcPct val="120000"/>
              </a:lnSpc>
            </a:pPr>
            <a:r>
              <a:rPr lang="en-GB" sz="1400" b="0" i="0" dirty="0">
                <a:solidFill>
                  <a:srgbClr val="666666"/>
                </a:solidFill>
                <a:effectLst/>
                <a:latin typeface="Tahoma" panose="020B0604030504040204" pitchFamily="34" charset="0"/>
              </a:rPr>
              <a:t>At Proximo3 we are problem solvers, not solution sellers. We look to understand our customers' problems and focus on what’s important to you in a solution. </a:t>
            </a:r>
          </a:p>
          <a:p>
            <a:pPr algn="ctr">
              <a:lnSpc>
                <a:spcPct val="120000"/>
              </a:lnSpc>
            </a:pPr>
            <a:endParaRPr lang="en-GB" sz="1400" dirty="0">
              <a:solidFill>
                <a:srgbClr val="666666"/>
              </a:solidFill>
              <a:latin typeface="Tahoma" panose="020B0604030504040204" pitchFamily="34" charset="0"/>
            </a:endParaRPr>
          </a:p>
          <a:p>
            <a:pPr algn="ctr">
              <a:lnSpc>
                <a:spcPct val="120000"/>
              </a:lnSpc>
            </a:pPr>
            <a:r>
              <a:rPr lang="en-GB" sz="1400" b="0" i="0" dirty="0">
                <a:solidFill>
                  <a:srgbClr val="666666"/>
                </a:solidFill>
                <a:effectLst/>
                <a:latin typeface="Tahoma" panose="020B0604030504040204" pitchFamily="34" charset="0"/>
              </a:rPr>
              <a:t>We use our knowledge of the Microsoft technology stack and our experience across decades of IT solutions to, discuss, design and implement a world-class solution for our customers.</a:t>
            </a:r>
            <a:endParaRPr lang="en-US" sz="1400" b="1" dirty="0">
              <a:solidFill>
                <a:schemeClr val="tx2"/>
              </a:solidFill>
              <a:latin typeface="Helvetica Light"/>
              <a:cs typeface="Helvetica Light"/>
            </a:endParaRPr>
          </a:p>
        </p:txBody>
      </p:sp>
    </p:spTree>
    <p:extLst>
      <p:ext uri="{BB962C8B-B14F-4D97-AF65-F5344CB8AC3E}">
        <p14:creationId xmlns:p14="http://schemas.microsoft.com/office/powerpoint/2010/main" val="7698780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61984" y="267005"/>
            <a:ext cx="5132567" cy="1143000"/>
          </a:xfrm>
        </p:spPr>
        <p:txBody>
          <a:bodyPr/>
          <a:lstStyle/>
          <a:p>
            <a:r>
              <a:rPr lang="en-US" dirty="0"/>
              <a:t>Is a Rapid Deployment For Me?</a:t>
            </a:r>
          </a:p>
        </p:txBody>
      </p:sp>
      <p:sp>
        <p:nvSpPr>
          <p:cNvPr id="3" name="Content Placeholder 2"/>
          <p:cNvSpPr txBox="1">
            <a:spLocks/>
          </p:cNvSpPr>
          <p:nvPr/>
        </p:nvSpPr>
        <p:spPr>
          <a:xfrm>
            <a:off x="458204" y="4322246"/>
            <a:ext cx="3592341" cy="1991090"/>
          </a:xfrm>
          <a:prstGeom prst="rect">
            <a:avLst/>
          </a:prstGeom>
        </p:spPr>
        <p:txBody>
          <a:bodyPr vert="horz" lIns="91440" tIns="45720" rIns="91440" bIns="45720" rtlCol="0" anchor="b">
            <a:normAutofit/>
          </a:bodyPr>
          <a:lstStyle>
            <a:lvl1pPr marL="0" indent="0" algn="ctr" defTabSz="457200" rtl="0" eaLnBrk="1" latinLnBrk="0" hangingPunct="1">
              <a:spcBef>
                <a:spcPct val="20000"/>
              </a:spcBef>
              <a:buFont typeface="Arial"/>
              <a:buNone/>
              <a:defRPr sz="1600" b="1" kern="1200" baseline="0">
                <a:solidFill>
                  <a:srgbClr val="454545"/>
                </a:solidFill>
                <a:latin typeface="Helvetica"/>
                <a:ea typeface="+mn-ea"/>
                <a:cs typeface="Helvetica"/>
              </a:defRPr>
            </a:lvl1pPr>
            <a:lvl2pPr marL="457200" indent="0" algn="l" defTabSz="457200" rtl="0" eaLnBrk="1" latinLnBrk="0" hangingPunct="1">
              <a:spcBef>
                <a:spcPct val="20000"/>
              </a:spcBef>
              <a:buFont typeface="Arial"/>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lvl="0">
              <a:lnSpc>
                <a:spcPct val="110000"/>
              </a:lnSpc>
              <a:defRPr>
                <a:solidFill>
                  <a:srgbClr val="000000"/>
                </a:solidFill>
              </a:defRPr>
            </a:pPr>
            <a:r>
              <a:rPr lang="en-US" sz="1200" dirty="0">
                <a:solidFill>
                  <a:srgbClr val="FFFFFF"/>
                </a:solidFill>
                <a:latin typeface="Helvetica Light"/>
                <a:cs typeface="Helvetica Light"/>
              </a:rPr>
              <a:t>Do you need to get a solution in place to keep up with the growing demands of your business? </a:t>
            </a:r>
          </a:p>
          <a:p>
            <a:pPr lvl="0">
              <a:lnSpc>
                <a:spcPct val="110000"/>
              </a:lnSpc>
              <a:defRPr>
                <a:solidFill>
                  <a:srgbClr val="000000"/>
                </a:solidFill>
              </a:defRPr>
            </a:pPr>
            <a:endParaRPr lang="en-US" sz="1200" dirty="0">
              <a:solidFill>
                <a:srgbClr val="FFFFFF"/>
              </a:solidFill>
              <a:latin typeface="Helvetica Light"/>
              <a:cs typeface="Helvetica Light"/>
            </a:endParaRPr>
          </a:p>
          <a:p>
            <a:pPr lvl="0">
              <a:lnSpc>
                <a:spcPct val="110000"/>
              </a:lnSpc>
              <a:defRPr>
                <a:solidFill>
                  <a:srgbClr val="000000"/>
                </a:solidFill>
              </a:defRPr>
            </a:pPr>
            <a:r>
              <a:rPr lang="en-US" sz="1200" dirty="0">
                <a:solidFill>
                  <a:srgbClr val="FFFFFF"/>
                </a:solidFill>
                <a:latin typeface="Helvetica Light"/>
                <a:cs typeface="Helvetica Light"/>
              </a:rPr>
              <a:t>Are you loosing track on the information you store on your customer?</a:t>
            </a:r>
          </a:p>
          <a:p>
            <a:pPr lvl="0">
              <a:lnSpc>
                <a:spcPct val="110000"/>
              </a:lnSpc>
              <a:defRPr>
                <a:solidFill>
                  <a:srgbClr val="000000"/>
                </a:solidFill>
              </a:defRPr>
            </a:pPr>
            <a:endParaRPr lang="en-US" sz="1200" dirty="0">
              <a:solidFill>
                <a:srgbClr val="FFFFFF"/>
              </a:solidFill>
              <a:latin typeface="Helvetica Light"/>
              <a:cs typeface="Helvetica Light"/>
            </a:endParaRPr>
          </a:p>
          <a:p>
            <a:pPr lvl="0">
              <a:lnSpc>
                <a:spcPct val="110000"/>
              </a:lnSpc>
              <a:defRPr>
                <a:solidFill>
                  <a:srgbClr val="000000"/>
                </a:solidFill>
              </a:defRPr>
            </a:pPr>
            <a:r>
              <a:rPr lang="en-US" sz="1200" dirty="0">
                <a:solidFill>
                  <a:srgbClr val="FFFFFF"/>
                </a:solidFill>
                <a:latin typeface="Helvetica Light"/>
                <a:cs typeface="Helvetica Light"/>
              </a:rPr>
              <a:t>Is the lack of system process giving your business mixed results?</a:t>
            </a:r>
          </a:p>
        </p:txBody>
      </p:sp>
      <p:sp>
        <p:nvSpPr>
          <p:cNvPr id="5" name="Content Placeholder 2"/>
          <p:cNvSpPr txBox="1">
            <a:spLocks/>
          </p:cNvSpPr>
          <p:nvPr/>
        </p:nvSpPr>
        <p:spPr>
          <a:xfrm>
            <a:off x="1089587" y="3843414"/>
            <a:ext cx="2329575" cy="34736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defTabSz="584200" latinLnBrk="1" hangingPunct="0">
              <a:spcBef>
                <a:spcPts val="0"/>
              </a:spcBef>
              <a:buNone/>
            </a:pPr>
            <a:r>
              <a:rPr lang="en-US" sz="1600" b="1" dirty="0">
                <a:solidFill>
                  <a:srgbClr val="FFFFFF"/>
                </a:solidFill>
                <a:sym typeface="Avenir Light"/>
              </a:rPr>
              <a:t>Is It For Me?</a:t>
            </a:r>
          </a:p>
        </p:txBody>
      </p:sp>
      <p:sp>
        <p:nvSpPr>
          <p:cNvPr id="6" name="Shape 51"/>
          <p:cNvSpPr/>
          <p:nvPr/>
        </p:nvSpPr>
        <p:spPr>
          <a:xfrm>
            <a:off x="3767251" y="1148449"/>
            <a:ext cx="1609498" cy="8932"/>
          </a:xfrm>
          <a:prstGeom prst="rect">
            <a:avLst/>
          </a:prstGeom>
          <a:solidFill>
            <a:schemeClr val="tx1"/>
          </a:solidFill>
          <a:ln w="12700">
            <a:miter lim="400000"/>
          </a:ln>
        </p:spPr>
        <p:txBody>
          <a:bodyPr lIns="0" tIns="0" rIns="0" bIns="0" anchor="ctr"/>
          <a:lstStyle/>
          <a:p>
            <a:pPr lvl="0">
              <a:defRPr sz="2400" cap="all" spc="384">
                <a:latin typeface="Avenir Medium"/>
                <a:ea typeface="Avenir Medium"/>
                <a:cs typeface="Avenir Medium"/>
                <a:sym typeface="Avenir Medium"/>
              </a:defRPr>
            </a:pPr>
            <a:endParaRPr dirty="0">
              <a:solidFill>
                <a:srgbClr val="E9C20E"/>
              </a:solidFill>
            </a:endParaRPr>
          </a:p>
        </p:txBody>
      </p:sp>
      <p:sp>
        <p:nvSpPr>
          <p:cNvPr id="8" name="Shape 53"/>
          <p:cNvSpPr/>
          <p:nvPr/>
        </p:nvSpPr>
        <p:spPr>
          <a:xfrm>
            <a:off x="6198309" y="6449302"/>
            <a:ext cx="2550648" cy="238844"/>
          </a:xfrm>
          <a:prstGeom prst="rect">
            <a:avLst/>
          </a:prstGeom>
          <a:ln w="12700">
            <a:miter lim="400000"/>
          </a:ln>
          <a:extLst>
            <a:ext uri="{C572A759-6A51-4108-AA02-DFA0A04FC94B}">
              <ma14:wrappingTextBoxFlag xmlns:ma14="http://schemas.microsoft.com/office/mac/drawingml/2011/main" xmlns="" val="1"/>
            </a:ext>
          </a:extLst>
        </p:spPr>
        <p:txBody>
          <a:bodyPr wrap="square" lIns="35717" tIns="35717" rIns="35717" bIns="35717" anchor="ctr">
            <a:spAutoFit/>
          </a:bodyPr>
          <a:lstStyle>
            <a:lvl1pPr algn="r">
              <a:lnSpc>
                <a:spcPct val="90000"/>
              </a:lnSpc>
              <a:defRPr sz="1600">
                <a:latin typeface="Avenir Medium"/>
                <a:ea typeface="Avenir Medium"/>
                <a:cs typeface="Avenir Medium"/>
                <a:sym typeface="Avenir Medium"/>
              </a:defRPr>
            </a:lvl1pPr>
          </a:lstStyle>
          <a:p>
            <a:pPr lvl="0">
              <a:lnSpc>
                <a:spcPct val="110000"/>
              </a:lnSpc>
              <a:defRPr sz="1800">
                <a:solidFill>
                  <a:srgbClr val="000000"/>
                </a:solidFill>
              </a:defRPr>
            </a:pPr>
            <a:r>
              <a:rPr lang="en-US" sz="1000" spc="20" dirty="0">
                <a:solidFill>
                  <a:schemeClr val="bg1"/>
                </a:solidFill>
                <a:latin typeface="Helvetica Light"/>
                <a:cs typeface="Helvetica Light"/>
              </a:rPr>
              <a:t>Page: </a:t>
            </a:r>
            <a:fld id="{61E54AC2-4823-AC41-8FB3-890CB8BE40F1}" type="slidenum">
              <a:rPr lang="en-US" sz="1000" spc="20" smtClean="0">
                <a:solidFill>
                  <a:schemeClr val="bg1"/>
                </a:solidFill>
                <a:latin typeface="Helvetica Light"/>
                <a:cs typeface="Helvetica Light"/>
              </a:rPr>
              <a:t>3</a:t>
            </a:fld>
            <a:endParaRPr sz="1000" spc="20" dirty="0">
              <a:solidFill>
                <a:schemeClr val="bg1"/>
              </a:solidFill>
              <a:latin typeface="Helvetica Light"/>
              <a:cs typeface="Helvetica Light"/>
            </a:endParaRPr>
          </a:p>
        </p:txBody>
      </p:sp>
      <p:sp>
        <p:nvSpPr>
          <p:cNvPr id="11" name="Shape 50"/>
          <p:cNvSpPr/>
          <p:nvPr/>
        </p:nvSpPr>
        <p:spPr>
          <a:xfrm>
            <a:off x="1578334" y="1223763"/>
            <a:ext cx="5987332" cy="287575"/>
          </a:xfrm>
          <a:prstGeom prst="rect">
            <a:avLst/>
          </a:prstGeom>
          <a:ln w="12700">
            <a:miter lim="400000"/>
          </a:ln>
          <a:extLst>
            <a:ext uri="{C572A759-6A51-4108-AA02-DFA0A04FC94B}">
              <ma14:wrappingTextBoxFlag xmlns:ma14="http://schemas.microsoft.com/office/mac/drawingml/2011/main" xmlns="" val="1"/>
            </a:ext>
          </a:extLst>
        </p:spPr>
        <p:txBody>
          <a:bodyPr wrap="square" lIns="35717" tIns="35717" rIns="35717" bIns="35717" anchor="ctr">
            <a:spAutoFit/>
          </a:bodyPr>
          <a:lstStyle/>
          <a:p>
            <a:pPr lvl="0" algn="ctr">
              <a:defRPr sz="1800">
                <a:solidFill>
                  <a:srgbClr val="000000"/>
                </a:solidFill>
              </a:defRPr>
            </a:pPr>
            <a:r>
              <a:rPr lang="en-US" sz="1400" spc="20" dirty="0">
                <a:solidFill>
                  <a:srgbClr val="000000"/>
                </a:solidFill>
                <a:latin typeface="Helvetica"/>
                <a:ea typeface="Avenir Medium"/>
                <a:cs typeface="Helvetica"/>
                <a:sym typeface="Avenir Medium"/>
              </a:rPr>
              <a:t>Rapid Deployment Also Gives </a:t>
            </a:r>
            <a:r>
              <a:rPr lang="en-US" sz="1400" b="1" spc="20" dirty="0">
                <a:solidFill>
                  <a:srgbClr val="000000"/>
                </a:solidFill>
                <a:latin typeface="Helvetica"/>
                <a:ea typeface="Avenir Medium"/>
                <a:cs typeface="Helvetica"/>
                <a:sym typeface="Avenir Book"/>
              </a:rPr>
              <a:t>RAPID RETURN ON INVESTMENT</a:t>
            </a:r>
            <a:r>
              <a:rPr lang="en-US" sz="1400" b="1" spc="20" dirty="0">
                <a:solidFill>
                  <a:srgbClr val="000000"/>
                </a:solidFill>
                <a:latin typeface="Helvetica"/>
                <a:ea typeface="Avenir Book"/>
                <a:cs typeface="Helvetica"/>
                <a:sym typeface="Avenir Book"/>
              </a:rPr>
              <a:t>.</a:t>
            </a:r>
            <a:endParaRPr sz="1400" spc="20" dirty="0">
              <a:solidFill>
                <a:srgbClr val="000000"/>
              </a:solidFill>
              <a:latin typeface="Helvetica"/>
              <a:ea typeface="Avenir Medium"/>
              <a:cs typeface="Helvetica"/>
              <a:sym typeface="Avenir Medium"/>
            </a:endParaRPr>
          </a:p>
        </p:txBody>
      </p:sp>
    </p:spTree>
    <p:extLst>
      <p:ext uri="{BB962C8B-B14F-4D97-AF65-F5344CB8AC3E}">
        <p14:creationId xmlns:p14="http://schemas.microsoft.com/office/powerpoint/2010/main" val="12849601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hape 45"/>
          <p:cNvSpPr/>
          <p:nvPr/>
        </p:nvSpPr>
        <p:spPr>
          <a:xfrm>
            <a:off x="0" y="3239192"/>
            <a:ext cx="9144000" cy="3641118"/>
          </a:xfrm>
          <a:prstGeom prst="rect">
            <a:avLst/>
          </a:prstGeom>
          <a:solidFill>
            <a:srgbClr val="FFFFFF">
              <a:alpha val="97000"/>
            </a:srgbClr>
          </a:solidFill>
          <a:ln w="12700">
            <a:miter lim="400000"/>
          </a:ln>
        </p:spPr>
        <p:txBody>
          <a:bodyPr lIns="0" tIns="0" rIns="0" bIns="0" anchor="ctr"/>
          <a:lstStyle/>
          <a:p>
            <a:pPr lvl="0">
              <a:defRPr sz="2400" cap="all" spc="384">
                <a:latin typeface="Avenir Medium"/>
                <a:ea typeface="Avenir Medium"/>
                <a:cs typeface="Avenir Medium"/>
                <a:sym typeface="Avenir Medium"/>
              </a:defRPr>
            </a:pPr>
            <a:endParaRPr dirty="0"/>
          </a:p>
        </p:txBody>
      </p:sp>
      <p:sp>
        <p:nvSpPr>
          <p:cNvPr id="2" name="Title 1"/>
          <p:cNvSpPr>
            <a:spLocks noGrp="1"/>
          </p:cNvSpPr>
          <p:nvPr>
            <p:ph type="title"/>
          </p:nvPr>
        </p:nvSpPr>
        <p:spPr/>
        <p:txBody>
          <a:bodyPr>
            <a:noAutofit/>
          </a:bodyPr>
          <a:lstStyle/>
          <a:p>
            <a:r>
              <a:rPr lang="en-US" dirty="0"/>
              <a:t>What functionality will I get?</a:t>
            </a:r>
          </a:p>
        </p:txBody>
      </p:sp>
      <p:sp>
        <p:nvSpPr>
          <p:cNvPr id="4" name="Shape 53"/>
          <p:cNvSpPr/>
          <p:nvPr/>
        </p:nvSpPr>
        <p:spPr>
          <a:xfrm>
            <a:off x="2063331" y="4000826"/>
            <a:ext cx="2170011" cy="868632"/>
          </a:xfrm>
          <a:prstGeom prst="rect">
            <a:avLst/>
          </a:prstGeom>
          <a:ln w="12700">
            <a:miter lim="400000"/>
          </a:ln>
          <a:extLst>
            <a:ext uri="{C572A759-6A51-4108-AA02-DFA0A04FC94B}">
              <ma14:wrappingTextBoxFlag xmlns:ma14="http://schemas.microsoft.com/office/mac/drawingml/2011/main" xmlns="" val="1"/>
            </a:ext>
          </a:extLst>
        </p:spPr>
        <p:txBody>
          <a:bodyPr wrap="square" lIns="35717" tIns="35717" rIns="35717" bIns="35717" anchor="ctr">
            <a:spAutoFit/>
          </a:bodyPr>
          <a:lstStyle>
            <a:lvl1pPr algn="r">
              <a:lnSpc>
                <a:spcPct val="90000"/>
              </a:lnSpc>
              <a:defRPr sz="1600">
                <a:latin typeface="Avenir Medium"/>
                <a:ea typeface="Avenir Medium"/>
                <a:cs typeface="Avenir Medium"/>
                <a:sym typeface="Avenir Medium"/>
              </a:defRPr>
            </a:lvl1pPr>
          </a:lstStyle>
          <a:p>
            <a:pPr lvl="0" algn="l">
              <a:lnSpc>
                <a:spcPct val="110000"/>
              </a:lnSpc>
              <a:defRPr sz="1800">
                <a:solidFill>
                  <a:srgbClr val="000000"/>
                </a:solidFill>
              </a:defRPr>
            </a:pPr>
            <a:r>
              <a:rPr lang="en-US" sz="1200" spc="20" dirty="0">
                <a:solidFill>
                  <a:srgbClr val="7F7F7F"/>
                </a:solidFill>
                <a:latin typeface="Helvetica Light"/>
                <a:cs typeface="Helvetica Light"/>
              </a:rPr>
              <a:t>We will setup the core field service process entities along with 1 </a:t>
            </a:r>
            <a:r>
              <a:rPr lang="en-US" sz="1200" b="1" spc="20" dirty="0">
                <a:solidFill>
                  <a:srgbClr val="7F7F7F"/>
                </a:solidFill>
                <a:latin typeface="Helvetica Light"/>
                <a:cs typeface="Helvetica Light"/>
              </a:rPr>
              <a:t>business process flow</a:t>
            </a:r>
            <a:r>
              <a:rPr lang="en-US" sz="1200" spc="20" dirty="0">
                <a:solidFill>
                  <a:srgbClr val="7F7F7F"/>
                </a:solidFill>
                <a:latin typeface="Helvetica Light"/>
                <a:cs typeface="Helvetica Light"/>
              </a:rPr>
              <a:t>, your </a:t>
            </a:r>
            <a:r>
              <a:rPr lang="en-US" sz="1200" b="1" spc="20" dirty="0">
                <a:solidFill>
                  <a:srgbClr val="7F7F7F"/>
                </a:solidFill>
                <a:latin typeface="Helvetica Light"/>
                <a:cs typeface="Helvetica Light"/>
              </a:rPr>
              <a:t>system users </a:t>
            </a:r>
            <a:r>
              <a:rPr lang="en-US" sz="1200" spc="20" dirty="0">
                <a:solidFill>
                  <a:srgbClr val="7F7F7F"/>
                </a:solidFill>
                <a:latin typeface="Helvetica Light"/>
                <a:cs typeface="Helvetica Light"/>
              </a:rPr>
              <a:t>and </a:t>
            </a:r>
            <a:r>
              <a:rPr lang="en-US" sz="1200" b="1" spc="20" dirty="0">
                <a:solidFill>
                  <a:srgbClr val="7F7F7F"/>
                </a:solidFill>
                <a:latin typeface="Helvetica Light"/>
                <a:cs typeface="Helvetica Light"/>
              </a:rPr>
              <a:t>security</a:t>
            </a:r>
            <a:endParaRPr sz="1200" b="1" spc="20" dirty="0">
              <a:solidFill>
                <a:srgbClr val="7F7F7F"/>
              </a:solidFill>
              <a:latin typeface="Helvetica Light"/>
              <a:cs typeface="Helvetica Light"/>
            </a:endParaRPr>
          </a:p>
        </p:txBody>
      </p:sp>
      <p:sp>
        <p:nvSpPr>
          <p:cNvPr id="5" name="TextBox 4"/>
          <p:cNvSpPr txBox="1"/>
          <p:nvPr/>
        </p:nvSpPr>
        <p:spPr>
          <a:xfrm>
            <a:off x="2023458" y="3721424"/>
            <a:ext cx="1846659" cy="34881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584200" rtl="0" fontAlgn="auto" latinLnBrk="1" hangingPunct="0">
              <a:lnSpc>
                <a:spcPct val="100000"/>
              </a:lnSpc>
              <a:spcBef>
                <a:spcPts val="0"/>
              </a:spcBef>
              <a:spcAft>
                <a:spcPts val="0"/>
              </a:spcAft>
              <a:buClrTx/>
              <a:buSzTx/>
              <a:buFontTx/>
              <a:buNone/>
              <a:tabLst/>
            </a:pPr>
            <a:r>
              <a:rPr lang="en-US" sz="1600" b="1" dirty="0">
                <a:latin typeface="Helvetica"/>
                <a:cs typeface="Helvetica"/>
              </a:rPr>
              <a:t>Case </a:t>
            </a:r>
            <a:r>
              <a:rPr kumimoji="0" lang="en-US" sz="1600" u="none" strike="noStrike" cap="none" spc="0" normalizeH="0" dirty="0">
                <a:ln>
                  <a:noFill/>
                </a:ln>
                <a:effectLst/>
                <a:uFillTx/>
                <a:latin typeface="Helvetica"/>
                <a:ea typeface="+mn-ea"/>
                <a:cs typeface="Helvetica"/>
                <a:sym typeface="Avenir Light"/>
              </a:rPr>
              <a:t>Management</a:t>
            </a:r>
            <a:endParaRPr kumimoji="0" lang="en-US" sz="1600" u="none" strike="noStrike" cap="none" spc="0" normalizeH="0" baseline="0" dirty="0">
              <a:ln>
                <a:noFill/>
              </a:ln>
              <a:effectLst/>
              <a:uFillTx/>
              <a:latin typeface="Helvetica"/>
              <a:ea typeface="+mn-ea"/>
              <a:cs typeface="Helvetica"/>
              <a:sym typeface="Avenir Light"/>
            </a:endParaRPr>
          </a:p>
        </p:txBody>
      </p:sp>
      <p:sp>
        <p:nvSpPr>
          <p:cNvPr id="6" name="Shape 53"/>
          <p:cNvSpPr/>
          <p:nvPr/>
        </p:nvSpPr>
        <p:spPr>
          <a:xfrm>
            <a:off x="2057639" y="5396829"/>
            <a:ext cx="2246811" cy="259234"/>
          </a:xfrm>
          <a:prstGeom prst="rect">
            <a:avLst/>
          </a:prstGeom>
          <a:ln w="12700">
            <a:miter lim="400000"/>
          </a:ln>
          <a:extLst>
            <a:ext uri="{C572A759-6A51-4108-AA02-DFA0A04FC94B}">
              <ma14:wrappingTextBoxFlag xmlns:ma14="http://schemas.microsoft.com/office/mac/drawingml/2011/main" xmlns="" val="1"/>
            </a:ext>
          </a:extLst>
        </p:spPr>
        <p:txBody>
          <a:bodyPr wrap="square" lIns="35717" tIns="35717" rIns="35717" bIns="35717" anchor="ctr">
            <a:spAutoFit/>
          </a:bodyPr>
          <a:lstStyle>
            <a:lvl1pPr algn="r">
              <a:lnSpc>
                <a:spcPct val="90000"/>
              </a:lnSpc>
              <a:defRPr sz="1600">
                <a:latin typeface="Avenir Medium"/>
                <a:ea typeface="Avenir Medium"/>
                <a:cs typeface="Avenir Medium"/>
                <a:sym typeface="Avenir Medium"/>
              </a:defRPr>
            </a:lvl1pPr>
          </a:lstStyle>
          <a:p>
            <a:pPr lvl="0" algn="l">
              <a:lnSpc>
                <a:spcPct val="110000"/>
              </a:lnSpc>
              <a:defRPr sz="1800">
                <a:solidFill>
                  <a:srgbClr val="000000"/>
                </a:solidFill>
              </a:defRPr>
            </a:pPr>
            <a:endParaRPr sz="1200" spc="20" dirty="0">
              <a:solidFill>
                <a:srgbClr val="7F7F7F"/>
              </a:solidFill>
              <a:latin typeface="Helvetica Light"/>
              <a:cs typeface="Helvetica Light"/>
            </a:endParaRPr>
          </a:p>
        </p:txBody>
      </p:sp>
      <p:sp>
        <p:nvSpPr>
          <p:cNvPr id="7" name="TextBox 6"/>
          <p:cNvSpPr txBox="1"/>
          <p:nvPr/>
        </p:nvSpPr>
        <p:spPr>
          <a:xfrm>
            <a:off x="2017282" y="4865413"/>
            <a:ext cx="1617430" cy="34881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584200" rtl="0" fontAlgn="auto" latinLnBrk="1" hangingPunct="0">
              <a:lnSpc>
                <a:spcPct val="100000"/>
              </a:lnSpc>
              <a:spcBef>
                <a:spcPts val="0"/>
              </a:spcBef>
              <a:spcAft>
                <a:spcPts val="0"/>
              </a:spcAft>
              <a:buClrTx/>
              <a:buSzTx/>
              <a:buFontTx/>
              <a:buNone/>
              <a:tabLst/>
            </a:pPr>
            <a:r>
              <a:rPr lang="en-US" sz="1600" b="1" dirty="0">
                <a:latin typeface="Helvetica"/>
                <a:cs typeface="Helvetica"/>
                <a:sym typeface="Avenir Light"/>
              </a:rPr>
              <a:t>Schedule</a:t>
            </a:r>
            <a:r>
              <a:rPr kumimoji="0" lang="en-US" sz="1600" b="1" u="none" strike="noStrike" cap="none" spc="0" normalizeH="0" dirty="0">
                <a:ln>
                  <a:noFill/>
                </a:ln>
                <a:effectLst/>
                <a:uFillTx/>
                <a:latin typeface="Helvetica"/>
                <a:ea typeface="+mn-ea"/>
                <a:cs typeface="Helvetica"/>
                <a:sym typeface="Avenir Light"/>
              </a:rPr>
              <a:t> </a:t>
            </a:r>
            <a:r>
              <a:rPr kumimoji="0" lang="en-US" sz="1600" u="none" strike="noStrike" cap="none" spc="0" normalizeH="0" dirty="0">
                <a:ln>
                  <a:noFill/>
                </a:ln>
                <a:effectLst/>
                <a:uFillTx/>
                <a:latin typeface="Helvetica"/>
                <a:ea typeface="+mn-ea"/>
                <a:cs typeface="Helvetica"/>
                <a:sym typeface="Avenir Light"/>
              </a:rPr>
              <a:t>Board</a:t>
            </a:r>
            <a:endParaRPr kumimoji="0" lang="en-US" sz="1600" u="none" strike="noStrike" cap="none" spc="0" normalizeH="0" baseline="0" dirty="0">
              <a:ln>
                <a:noFill/>
              </a:ln>
              <a:effectLst/>
              <a:uFillTx/>
              <a:latin typeface="Helvetica"/>
              <a:ea typeface="+mn-ea"/>
              <a:cs typeface="Helvetica"/>
              <a:sym typeface="Avenir Light"/>
            </a:endParaRPr>
          </a:p>
        </p:txBody>
      </p:sp>
      <p:sp>
        <p:nvSpPr>
          <p:cNvPr id="8" name="Shape 53"/>
          <p:cNvSpPr/>
          <p:nvPr/>
        </p:nvSpPr>
        <p:spPr>
          <a:xfrm>
            <a:off x="5488602" y="4094552"/>
            <a:ext cx="2550648" cy="665499"/>
          </a:xfrm>
          <a:prstGeom prst="rect">
            <a:avLst/>
          </a:prstGeom>
          <a:ln w="12700">
            <a:miter lim="400000"/>
          </a:ln>
          <a:extLst>
            <a:ext uri="{C572A759-6A51-4108-AA02-DFA0A04FC94B}">
              <ma14:wrappingTextBoxFlag xmlns:ma14="http://schemas.microsoft.com/office/mac/drawingml/2011/main" xmlns="" val="1"/>
            </a:ext>
          </a:extLst>
        </p:spPr>
        <p:txBody>
          <a:bodyPr wrap="square" lIns="35717" tIns="35717" rIns="35717" bIns="35717" anchor="ctr">
            <a:spAutoFit/>
          </a:bodyPr>
          <a:lstStyle>
            <a:lvl1pPr algn="r">
              <a:lnSpc>
                <a:spcPct val="90000"/>
              </a:lnSpc>
              <a:defRPr sz="1600">
                <a:latin typeface="Avenir Medium"/>
                <a:ea typeface="Avenir Medium"/>
                <a:cs typeface="Avenir Medium"/>
                <a:sym typeface="Avenir Medium"/>
              </a:defRPr>
            </a:lvl1pPr>
          </a:lstStyle>
          <a:p>
            <a:pPr lvl="0" algn="l">
              <a:lnSpc>
                <a:spcPct val="110000"/>
              </a:lnSpc>
              <a:defRPr sz="1800">
                <a:solidFill>
                  <a:srgbClr val="000000"/>
                </a:solidFill>
              </a:defRPr>
            </a:pPr>
            <a:r>
              <a:rPr lang="en-US" sz="1200" spc="20" dirty="0">
                <a:solidFill>
                  <a:srgbClr val="7F7F7F"/>
                </a:solidFill>
                <a:latin typeface="Helvetica Light"/>
                <a:cs typeface="Helvetica Light"/>
              </a:rPr>
              <a:t>A </a:t>
            </a:r>
            <a:r>
              <a:rPr lang="en-US" sz="1200" b="1" spc="20" dirty="0">
                <a:solidFill>
                  <a:srgbClr val="7F7F7F"/>
                </a:solidFill>
                <a:latin typeface="Helvetica Light"/>
                <a:cs typeface="Helvetica Light"/>
              </a:rPr>
              <a:t>360-degree</a:t>
            </a:r>
            <a:r>
              <a:rPr lang="en-US" sz="1200" spc="20" dirty="0">
                <a:solidFill>
                  <a:srgbClr val="7F7F7F"/>
                </a:solidFill>
                <a:latin typeface="Helvetica Light"/>
                <a:cs typeface="Helvetica Light"/>
              </a:rPr>
              <a:t> view of you customer will allow a full view of cases, work orders and service contracts.</a:t>
            </a:r>
          </a:p>
        </p:txBody>
      </p:sp>
      <p:sp>
        <p:nvSpPr>
          <p:cNvPr id="9" name="TextBox 8"/>
          <p:cNvSpPr txBox="1"/>
          <p:nvPr/>
        </p:nvSpPr>
        <p:spPr>
          <a:xfrm>
            <a:off x="5463533" y="3721424"/>
            <a:ext cx="2314736" cy="34881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584200" rtl="0" fontAlgn="auto" latinLnBrk="1" hangingPunct="0">
              <a:lnSpc>
                <a:spcPct val="100000"/>
              </a:lnSpc>
              <a:spcBef>
                <a:spcPts val="0"/>
              </a:spcBef>
              <a:spcAft>
                <a:spcPts val="0"/>
              </a:spcAft>
              <a:buClrTx/>
              <a:buSzTx/>
              <a:buFontTx/>
              <a:buNone/>
              <a:tabLst/>
            </a:pPr>
            <a:r>
              <a:rPr kumimoji="0" lang="en-US" sz="1600" b="1" u="none" strike="noStrike" cap="none" spc="0" normalizeH="0" baseline="0" dirty="0">
                <a:ln>
                  <a:noFill/>
                </a:ln>
                <a:effectLst/>
                <a:uFillTx/>
                <a:latin typeface="Helvetica"/>
                <a:ea typeface="+mn-ea"/>
                <a:cs typeface="Helvetica"/>
                <a:sym typeface="Avenir Light"/>
              </a:rPr>
              <a:t>Customer </a:t>
            </a:r>
            <a:r>
              <a:rPr kumimoji="0" lang="en-US" sz="1600" u="none" strike="noStrike" cap="none" spc="0" normalizeH="0" dirty="0">
                <a:ln>
                  <a:noFill/>
                </a:ln>
                <a:effectLst/>
                <a:uFillTx/>
                <a:latin typeface="Helvetica"/>
                <a:ea typeface="+mn-ea"/>
                <a:cs typeface="Helvetica"/>
                <a:sym typeface="Avenir Light"/>
              </a:rPr>
              <a:t>Management</a:t>
            </a:r>
            <a:endParaRPr kumimoji="0" lang="en-US" sz="1600" u="none" strike="noStrike" cap="none" spc="0" normalizeH="0" baseline="0" dirty="0">
              <a:ln>
                <a:noFill/>
              </a:ln>
              <a:effectLst/>
              <a:uFillTx/>
              <a:latin typeface="Helvetica"/>
              <a:ea typeface="+mn-ea"/>
              <a:cs typeface="Helvetica"/>
              <a:sym typeface="Avenir Light"/>
            </a:endParaRPr>
          </a:p>
        </p:txBody>
      </p:sp>
      <p:sp>
        <p:nvSpPr>
          <p:cNvPr id="10" name="Shape 53"/>
          <p:cNvSpPr/>
          <p:nvPr/>
        </p:nvSpPr>
        <p:spPr>
          <a:xfrm>
            <a:off x="5556270" y="5186012"/>
            <a:ext cx="2264801" cy="868632"/>
          </a:xfrm>
          <a:prstGeom prst="rect">
            <a:avLst/>
          </a:prstGeom>
          <a:ln w="12700">
            <a:miter lim="400000"/>
          </a:ln>
          <a:extLst>
            <a:ext uri="{C572A759-6A51-4108-AA02-DFA0A04FC94B}">
              <ma14:wrappingTextBoxFlag xmlns:ma14="http://schemas.microsoft.com/office/mac/drawingml/2011/main" xmlns="" val="1"/>
            </a:ext>
          </a:extLst>
        </p:spPr>
        <p:txBody>
          <a:bodyPr wrap="square" lIns="35717" tIns="35717" rIns="35717" bIns="35717" anchor="ctr">
            <a:spAutoFit/>
          </a:bodyPr>
          <a:lstStyle>
            <a:lvl1pPr algn="r">
              <a:lnSpc>
                <a:spcPct val="90000"/>
              </a:lnSpc>
              <a:defRPr sz="1600">
                <a:latin typeface="Avenir Medium"/>
                <a:ea typeface="Avenir Medium"/>
                <a:cs typeface="Avenir Medium"/>
                <a:sym typeface="Avenir Medium"/>
              </a:defRPr>
            </a:lvl1pPr>
          </a:lstStyle>
          <a:p>
            <a:pPr lvl="0" algn="l">
              <a:lnSpc>
                <a:spcPct val="110000"/>
              </a:lnSpc>
              <a:defRPr sz="1800">
                <a:solidFill>
                  <a:srgbClr val="000000"/>
                </a:solidFill>
              </a:defRPr>
            </a:pPr>
            <a:r>
              <a:rPr lang="en-US" sz="1200" spc="20" dirty="0">
                <a:solidFill>
                  <a:srgbClr val="7F7F7F"/>
                </a:solidFill>
                <a:latin typeface="Helvetica Light"/>
                <a:cs typeface="Helvetica Light"/>
              </a:rPr>
              <a:t>Utilizing Microsoft’s </a:t>
            </a:r>
            <a:r>
              <a:rPr lang="en-US" sz="1200" b="1" spc="20" dirty="0">
                <a:solidFill>
                  <a:srgbClr val="7F7F7F"/>
                </a:solidFill>
                <a:latin typeface="Helvetica Light"/>
                <a:cs typeface="Helvetica Light"/>
              </a:rPr>
              <a:t>Field Service mobile </a:t>
            </a:r>
            <a:r>
              <a:rPr lang="en-US" sz="1200" spc="20" dirty="0">
                <a:solidFill>
                  <a:srgbClr val="7F7F7F"/>
                </a:solidFill>
                <a:latin typeface="Helvetica Light"/>
                <a:cs typeface="Helvetica Light"/>
              </a:rPr>
              <a:t>application built on Power Apps your engineers will get a complete application.</a:t>
            </a:r>
          </a:p>
        </p:txBody>
      </p:sp>
      <p:sp>
        <p:nvSpPr>
          <p:cNvPr id="11" name="TextBox 10"/>
          <p:cNvSpPr txBox="1"/>
          <p:nvPr/>
        </p:nvSpPr>
        <p:spPr>
          <a:xfrm>
            <a:off x="5516060" y="4865413"/>
            <a:ext cx="1401025" cy="34881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584200" rtl="0" fontAlgn="auto" latinLnBrk="1" hangingPunct="0">
              <a:lnSpc>
                <a:spcPct val="100000"/>
              </a:lnSpc>
              <a:spcBef>
                <a:spcPts val="0"/>
              </a:spcBef>
              <a:spcAft>
                <a:spcPts val="0"/>
              </a:spcAft>
              <a:buClrTx/>
              <a:buSzTx/>
              <a:buFontTx/>
              <a:buNone/>
              <a:tabLst/>
            </a:pPr>
            <a:r>
              <a:rPr kumimoji="0" lang="en-US" sz="1600" b="1" u="none" strike="noStrike" cap="none" spc="0" normalizeH="0" baseline="0">
                <a:ln>
                  <a:noFill/>
                </a:ln>
                <a:effectLst/>
                <a:uFillTx/>
                <a:latin typeface="Helvetica"/>
                <a:cs typeface="Helvetica"/>
                <a:sym typeface="Avenir Light"/>
              </a:rPr>
              <a:t>Engineer </a:t>
            </a:r>
            <a:r>
              <a:rPr lang="en-US" sz="1600">
                <a:latin typeface="Helvetica"/>
                <a:cs typeface="Helvetica"/>
              </a:rPr>
              <a:t>App</a:t>
            </a:r>
            <a:endParaRPr kumimoji="0" lang="en-US" sz="1600" u="none" strike="noStrike" cap="none" spc="0" normalizeH="0" baseline="0" dirty="0">
              <a:ln>
                <a:noFill/>
              </a:ln>
              <a:effectLst/>
              <a:uFillTx/>
              <a:latin typeface="Helvetica"/>
              <a:cs typeface="Helvetica"/>
              <a:sym typeface="Avenir Light"/>
            </a:endParaRPr>
          </a:p>
        </p:txBody>
      </p:sp>
      <p:pic>
        <p:nvPicPr>
          <p:cNvPr id="12" name="Picture 11"/>
          <p:cNvPicPr>
            <a:picLocks noChangeAspect="1"/>
          </p:cNvPicPr>
          <p:nvPr/>
        </p:nvPicPr>
        <p:blipFill>
          <a:blip r:embed="rId2"/>
          <a:srcRect/>
          <a:stretch/>
        </p:blipFill>
        <p:spPr>
          <a:xfrm>
            <a:off x="1663068" y="3806444"/>
            <a:ext cx="238548" cy="238548"/>
          </a:xfrm>
          <a:prstGeom prst="rect">
            <a:avLst/>
          </a:prstGeom>
        </p:spPr>
      </p:pic>
      <p:pic>
        <p:nvPicPr>
          <p:cNvPr id="13" name="Picture 12"/>
          <p:cNvPicPr>
            <a:picLocks noChangeAspect="1"/>
          </p:cNvPicPr>
          <p:nvPr/>
        </p:nvPicPr>
        <p:blipFill>
          <a:blip r:embed="rId2"/>
          <a:srcRect/>
          <a:stretch/>
        </p:blipFill>
        <p:spPr>
          <a:xfrm>
            <a:off x="5126486" y="3806089"/>
            <a:ext cx="233578" cy="233578"/>
          </a:xfrm>
          <a:prstGeom prst="rect">
            <a:avLst/>
          </a:prstGeom>
        </p:spPr>
      </p:pic>
      <p:pic>
        <p:nvPicPr>
          <p:cNvPr id="14" name="Picture 13"/>
          <p:cNvPicPr>
            <a:picLocks noChangeAspect="1"/>
          </p:cNvPicPr>
          <p:nvPr/>
        </p:nvPicPr>
        <p:blipFill>
          <a:blip r:embed="rId2"/>
          <a:srcRect/>
          <a:stretch/>
        </p:blipFill>
        <p:spPr>
          <a:xfrm>
            <a:off x="1662793" y="4951317"/>
            <a:ext cx="234695" cy="234695"/>
          </a:xfrm>
          <a:prstGeom prst="rect">
            <a:avLst/>
          </a:prstGeom>
        </p:spPr>
      </p:pic>
      <p:pic>
        <p:nvPicPr>
          <p:cNvPr id="15" name="Picture 14"/>
          <p:cNvPicPr>
            <a:picLocks noChangeAspect="1"/>
          </p:cNvPicPr>
          <p:nvPr/>
        </p:nvPicPr>
        <p:blipFill>
          <a:blip r:embed="rId2"/>
          <a:srcRect/>
          <a:stretch/>
        </p:blipFill>
        <p:spPr>
          <a:xfrm>
            <a:off x="5126566" y="4935762"/>
            <a:ext cx="234695" cy="234695"/>
          </a:xfrm>
          <a:prstGeom prst="rect">
            <a:avLst/>
          </a:prstGeom>
        </p:spPr>
      </p:pic>
      <p:sp>
        <p:nvSpPr>
          <p:cNvPr id="20" name="Rectangle 19"/>
          <p:cNvSpPr/>
          <p:nvPr/>
        </p:nvSpPr>
        <p:spPr>
          <a:xfrm>
            <a:off x="457200" y="2503611"/>
            <a:ext cx="8229600" cy="860748"/>
          </a:xfrm>
          <a:prstGeom prst="rect">
            <a:avLst/>
          </a:prstGeom>
        </p:spPr>
        <p:txBody>
          <a:bodyPr wrap="square" numCol="1" spcCol="274320" anchor="t">
            <a:spAutoFit/>
          </a:bodyPr>
          <a:lstStyle/>
          <a:p>
            <a:pPr lvl="0" algn="ctr">
              <a:lnSpc>
                <a:spcPct val="120000"/>
              </a:lnSpc>
              <a:defRPr sz="1800">
                <a:solidFill>
                  <a:srgbClr val="000000"/>
                </a:solidFill>
              </a:defRPr>
            </a:pPr>
            <a:r>
              <a:rPr lang="en-US" sz="1400" spc="20" dirty="0">
                <a:solidFill>
                  <a:schemeClr val="tx2"/>
                </a:solidFill>
                <a:latin typeface="Helvetica Light"/>
                <a:ea typeface="Avenir Medium"/>
                <a:cs typeface="Helvetica Light"/>
                <a:sym typeface="Avenir Medium"/>
              </a:rPr>
              <a:t>Our approach is to deliver out of the box functionality that will get you started right away. </a:t>
            </a:r>
            <a:br>
              <a:rPr lang="en-US" sz="1400" spc="20" dirty="0">
                <a:solidFill>
                  <a:schemeClr val="tx2"/>
                </a:solidFill>
                <a:latin typeface="Helvetica Light"/>
                <a:ea typeface="Avenir Medium"/>
                <a:cs typeface="Helvetica Light"/>
                <a:sym typeface="Avenir Medium"/>
              </a:rPr>
            </a:br>
            <a:r>
              <a:rPr lang="en-US" sz="1400" b="1" spc="20" dirty="0">
                <a:solidFill>
                  <a:schemeClr val="tx2"/>
                </a:solidFill>
                <a:latin typeface="Helvetica"/>
                <a:ea typeface="Avenir Book"/>
                <a:cs typeface="Helvetica"/>
                <a:sym typeface="Avenir Book"/>
              </a:rPr>
              <a:t>Delivering simplicity is key</a:t>
            </a:r>
            <a:br>
              <a:rPr lang="en-US" sz="1400" spc="20" dirty="0">
                <a:solidFill>
                  <a:schemeClr val="tx2"/>
                </a:solidFill>
                <a:latin typeface="Helvetica"/>
                <a:ea typeface="Avenir Medium"/>
                <a:cs typeface="Helvetica"/>
                <a:sym typeface="Avenir Medium"/>
              </a:rPr>
            </a:br>
            <a:endParaRPr lang="en-US" sz="1400" spc="20" dirty="0">
              <a:solidFill>
                <a:schemeClr val="tx2"/>
              </a:solidFill>
              <a:latin typeface="Helvetica"/>
              <a:ea typeface="Avenir Medium"/>
              <a:cs typeface="Helvetica"/>
              <a:sym typeface="Avenir Medium"/>
            </a:endParaRPr>
          </a:p>
        </p:txBody>
      </p:sp>
      <p:sp>
        <p:nvSpPr>
          <p:cNvPr id="3" name="Shape 53">
            <a:extLst>
              <a:ext uri="{FF2B5EF4-FFF2-40B4-BE49-F238E27FC236}">
                <a16:creationId xmlns:a16="http://schemas.microsoft.com/office/drawing/2014/main" id="{E482F533-B146-427A-815D-92E391538B37}"/>
              </a:ext>
            </a:extLst>
          </p:cNvPr>
          <p:cNvSpPr/>
          <p:nvPr/>
        </p:nvSpPr>
        <p:spPr>
          <a:xfrm>
            <a:off x="2063331" y="5148860"/>
            <a:ext cx="2170011" cy="1071764"/>
          </a:xfrm>
          <a:prstGeom prst="rect">
            <a:avLst/>
          </a:prstGeom>
          <a:ln w="12700">
            <a:miter lim="400000"/>
          </a:ln>
          <a:extLst>
            <a:ext uri="{C572A759-6A51-4108-AA02-DFA0A04FC94B}">
              <ma14:wrappingTextBoxFlag xmlns="" xmlns:ma14="http://schemas.microsoft.com/office/mac/drawingml/2011/main" val="1"/>
            </a:ext>
          </a:extLst>
        </p:spPr>
        <p:txBody>
          <a:bodyPr wrap="square" lIns="35717" tIns="35717" rIns="35717" bIns="35717" anchor="ctr">
            <a:spAutoFit/>
          </a:bodyPr>
          <a:lstStyle>
            <a:lvl1pPr algn="r">
              <a:lnSpc>
                <a:spcPct val="90000"/>
              </a:lnSpc>
              <a:defRPr sz="1600">
                <a:latin typeface="Avenir Medium"/>
                <a:ea typeface="Avenir Medium"/>
                <a:cs typeface="Avenir Medium"/>
                <a:sym typeface="Avenir Medium"/>
              </a:defRPr>
            </a:lvl1pPr>
          </a:lstStyle>
          <a:p>
            <a:pPr lvl="0" algn="l">
              <a:lnSpc>
                <a:spcPct val="110000"/>
              </a:lnSpc>
              <a:defRPr sz="1800">
                <a:solidFill>
                  <a:srgbClr val="000000"/>
                </a:solidFill>
              </a:defRPr>
            </a:pPr>
            <a:r>
              <a:rPr lang="en-US" sz="1200" spc="20" dirty="0">
                <a:solidFill>
                  <a:srgbClr val="7F7F7F"/>
                </a:solidFill>
                <a:latin typeface="Helvetica Light"/>
                <a:cs typeface="Helvetica Light"/>
              </a:rPr>
              <a:t>Data is key in configuring the Schedule Board. Proximo3 MVP’s will configure your </a:t>
            </a:r>
            <a:r>
              <a:rPr lang="en-US" sz="1200" b="1" spc="20" dirty="0">
                <a:solidFill>
                  <a:srgbClr val="7F7F7F"/>
                </a:solidFill>
                <a:latin typeface="Helvetica Light"/>
                <a:cs typeface="Helvetica Light"/>
              </a:rPr>
              <a:t>resources</a:t>
            </a:r>
            <a:r>
              <a:rPr lang="en-US" sz="1200" spc="20" dirty="0">
                <a:solidFill>
                  <a:srgbClr val="7F7F7F"/>
                </a:solidFill>
                <a:latin typeface="Helvetica Light"/>
                <a:cs typeface="Helvetica Light"/>
              </a:rPr>
              <a:t>, </a:t>
            </a:r>
            <a:r>
              <a:rPr lang="en-US" sz="1200" b="1" spc="20" dirty="0">
                <a:solidFill>
                  <a:srgbClr val="7F7F7F"/>
                </a:solidFill>
                <a:latin typeface="Helvetica Light"/>
                <a:cs typeface="Helvetica Light"/>
              </a:rPr>
              <a:t>skills</a:t>
            </a:r>
            <a:r>
              <a:rPr lang="en-US" sz="1200" spc="20" dirty="0">
                <a:solidFill>
                  <a:srgbClr val="7F7F7F"/>
                </a:solidFill>
                <a:latin typeface="Helvetica Light"/>
                <a:cs typeface="Helvetica Light"/>
              </a:rPr>
              <a:t> and </a:t>
            </a:r>
            <a:r>
              <a:rPr lang="en-US" sz="1200" b="1" spc="20" dirty="0">
                <a:solidFill>
                  <a:srgbClr val="7F7F7F"/>
                </a:solidFill>
                <a:latin typeface="Helvetica Light"/>
                <a:cs typeface="Helvetica Light"/>
              </a:rPr>
              <a:t>incident types </a:t>
            </a:r>
            <a:endParaRPr sz="1200" b="1" spc="20" dirty="0">
              <a:solidFill>
                <a:srgbClr val="7F7F7F"/>
              </a:solidFill>
              <a:latin typeface="Helvetica Light"/>
              <a:cs typeface="Helvetica Light"/>
            </a:endParaRPr>
          </a:p>
        </p:txBody>
      </p:sp>
    </p:spTree>
    <p:extLst>
      <p:ext uri="{BB962C8B-B14F-4D97-AF65-F5344CB8AC3E}">
        <p14:creationId xmlns:p14="http://schemas.microsoft.com/office/powerpoint/2010/main" val="23736911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Dynamics 365 for Field Service License</a:t>
            </a:r>
          </a:p>
        </p:txBody>
      </p:sp>
      <p:grpSp>
        <p:nvGrpSpPr>
          <p:cNvPr id="27" name="Group 26"/>
          <p:cNvGrpSpPr/>
          <p:nvPr/>
        </p:nvGrpSpPr>
        <p:grpSpPr>
          <a:xfrm>
            <a:off x="2800191" y="3164200"/>
            <a:ext cx="3543617" cy="3154306"/>
            <a:chOff x="3421727" y="3164200"/>
            <a:chExt cx="2300547" cy="3154306"/>
          </a:xfrm>
        </p:grpSpPr>
        <p:sp>
          <p:nvSpPr>
            <p:cNvPr id="5" name="Shape 201"/>
            <p:cNvSpPr/>
            <p:nvPr/>
          </p:nvSpPr>
          <p:spPr>
            <a:xfrm>
              <a:off x="3425937" y="3611704"/>
              <a:ext cx="2292127" cy="1058996"/>
            </a:xfrm>
            <a:prstGeom prst="rect">
              <a:avLst/>
            </a:prstGeom>
            <a:solidFill>
              <a:srgbClr val="000000">
                <a:alpha val="59298"/>
              </a:srgbClr>
            </a:solidFill>
            <a:ln w="12700">
              <a:miter lim="400000"/>
            </a:ln>
          </p:spPr>
          <p:txBody>
            <a:bodyPr lIns="0" tIns="0" rIns="0" bIns="0" anchor="ctr"/>
            <a:lstStyle/>
            <a:p>
              <a:pPr lvl="0">
                <a:defRPr sz="2400" cap="all" spc="384">
                  <a:latin typeface="Avenir Medium"/>
                  <a:ea typeface="Avenir Medium"/>
                  <a:cs typeface="Avenir Medium"/>
                  <a:sym typeface="Avenir Medium"/>
                </a:defRPr>
              </a:pPr>
              <a:endParaRPr/>
            </a:p>
          </p:txBody>
        </p:sp>
        <p:sp>
          <p:nvSpPr>
            <p:cNvPr id="8" name="Shape 209"/>
            <p:cNvSpPr/>
            <p:nvPr/>
          </p:nvSpPr>
          <p:spPr>
            <a:xfrm>
              <a:off x="3421727" y="4670700"/>
              <a:ext cx="2300547" cy="1647806"/>
            </a:xfrm>
            <a:prstGeom prst="rect">
              <a:avLst/>
            </a:prstGeom>
            <a:solidFill>
              <a:srgbClr val="FFFFFF"/>
            </a:solidFill>
            <a:ln w="12700">
              <a:miter lim="400000"/>
            </a:ln>
          </p:spPr>
          <p:txBody>
            <a:bodyPr lIns="0" tIns="0" rIns="0" bIns="0" anchor="ctr"/>
            <a:lstStyle/>
            <a:p>
              <a:pPr lvl="0">
                <a:defRPr sz="2400" cap="all" spc="384">
                  <a:latin typeface="Avenir Medium"/>
                  <a:ea typeface="Avenir Medium"/>
                  <a:cs typeface="Avenir Medium"/>
                  <a:sym typeface="Avenir Medium"/>
                </a:defRPr>
              </a:pPr>
              <a:endParaRPr/>
            </a:p>
          </p:txBody>
        </p:sp>
        <p:sp>
          <p:nvSpPr>
            <p:cNvPr id="11" name="Shape 212"/>
            <p:cNvSpPr/>
            <p:nvPr/>
          </p:nvSpPr>
          <p:spPr>
            <a:xfrm>
              <a:off x="3425937" y="4786803"/>
              <a:ext cx="2292127" cy="1386402"/>
            </a:xfrm>
            <a:prstGeom prst="rect">
              <a:avLst/>
            </a:prstGeom>
            <a:ln w="12700">
              <a:miter lim="400000"/>
            </a:ln>
            <a:extLst>
              <a:ext uri="{C572A759-6A51-4108-AA02-DFA0A04FC94B}">
                <ma14:wrappingTextBoxFlag xmlns:ma14="http://schemas.microsoft.com/office/mac/drawingml/2011/main" xmlns="" val="1"/>
              </a:ext>
            </a:extLst>
          </p:spPr>
          <p:txBody>
            <a:bodyPr wrap="square" lIns="35717" tIns="35717" rIns="35717" bIns="35717" anchor="ctr">
              <a:spAutoFit/>
            </a:bodyPr>
            <a:lstStyle/>
            <a:p>
              <a:pPr lvl="0" algn="ctr">
                <a:lnSpc>
                  <a:spcPct val="120000"/>
                </a:lnSpc>
                <a:defRPr sz="1800">
                  <a:solidFill>
                    <a:srgbClr val="000000"/>
                  </a:solidFill>
                </a:defRPr>
              </a:pPr>
              <a:r>
                <a:rPr lang="en-GB" sz="900" dirty="0">
                  <a:latin typeface="Helvetica" panose="020B0604020202020204" pitchFamily="34" charset="0"/>
                  <a:cs typeface="Helvetica" panose="020B0604020202020204" pitchFamily="34" charset="0"/>
                </a:rPr>
                <a:t>Dynamics 365 for Field Service, The Field Service application is licensed per user and is the recommended choice for your field-based service teams, leveraging tight integration between Customer Service case management capabilities and field service work orders to deliver business process driven, best in class field service management. This license includes the latest version of Field Service Mobile, a Microsoft application that is specifically designed for Field Service</a:t>
              </a:r>
              <a:endParaRPr sz="900" dirty="0">
                <a:solidFill>
                  <a:schemeClr val="tx2"/>
                </a:solidFill>
                <a:latin typeface="Helvetica" panose="020B0604020202020204" pitchFamily="34" charset="0"/>
                <a:ea typeface="Avenir Medium"/>
                <a:cs typeface="Helvetica" panose="020B0604020202020204" pitchFamily="34" charset="0"/>
                <a:sym typeface="Avenir Medium"/>
              </a:endParaRPr>
            </a:p>
          </p:txBody>
        </p:sp>
        <p:pic>
          <p:nvPicPr>
            <p:cNvPr id="14" name="Picture 13" descr="Background Image-02.png"/>
            <p:cNvPicPr>
              <a:picLocks noChangeAspect="1"/>
            </p:cNvPicPr>
            <p:nvPr/>
          </p:nvPicPr>
          <p:blipFill rotWithShape="1">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rcRect l="-379"/>
            <a:stretch/>
          </p:blipFill>
          <p:spPr>
            <a:xfrm>
              <a:off x="3423936" y="3164200"/>
              <a:ext cx="2296129" cy="458940"/>
            </a:xfrm>
            <a:prstGeom prst="rect">
              <a:avLst/>
            </a:prstGeom>
          </p:spPr>
        </p:pic>
        <p:sp>
          <p:nvSpPr>
            <p:cNvPr id="16" name="Shape 199"/>
            <p:cNvSpPr/>
            <p:nvPr/>
          </p:nvSpPr>
          <p:spPr>
            <a:xfrm>
              <a:off x="3425937" y="3615467"/>
              <a:ext cx="2290125" cy="933906"/>
            </a:xfrm>
            <a:prstGeom prst="rect">
              <a:avLst/>
            </a:prstGeom>
            <a:ln w="12700">
              <a:miter lim="400000"/>
            </a:ln>
            <a:extLst>
              <a:ext uri="{C572A759-6A51-4108-AA02-DFA0A04FC94B}">
                <ma14:wrappingTextBoxFlag xmlns:ma14="http://schemas.microsoft.com/office/mac/drawingml/2011/main" xmlns="" val="1"/>
              </a:ext>
            </a:extLst>
          </p:spPr>
          <p:txBody>
            <a:bodyPr wrap="square" lIns="35717" tIns="35717" rIns="35717" bIns="35717" anchor="ctr">
              <a:spAutoFit/>
            </a:bodyPr>
            <a:lstStyle/>
            <a:p>
              <a:pPr lvl="0" algn="ctr">
                <a:defRPr sz="1800">
                  <a:solidFill>
                    <a:srgbClr val="000000"/>
                  </a:solidFill>
                </a:defRPr>
              </a:pPr>
              <a:r>
                <a:rPr lang="en-US" sz="5600" b="1" cap="all" spc="-337" dirty="0">
                  <a:solidFill>
                    <a:schemeClr val="bg1"/>
                  </a:solidFill>
                  <a:latin typeface="Helvetica"/>
                  <a:ea typeface="Avenir Book"/>
                  <a:cs typeface="Helvetica"/>
                  <a:sym typeface="Avenir Book"/>
                </a:rPr>
                <a:t>71.60</a:t>
              </a:r>
              <a:endParaRPr sz="2900" b="1" cap="all" baseline="60975" dirty="0">
                <a:solidFill>
                  <a:schemeClr val="bg1"/>
                </a:solidFill>
                <a:latin typeface="Helvetica"/>
                <a:ea typeface="Avenir Book"/>
                <a:cs typeface="Helvetica"/>
                <a:sym typeface="Avenir Book"/>
              </a:endParaRPr>
            </a:p>
          </p:txBody>
        </p:sp>
        <p:sp>
          <p:nvSpPr>
            <p:cNvPr id="19" name="TextBox 18"/>
            <p:cNvSpPr txBox="1"/>
            <p:nvPr/>
          </p:nvSpPr>
          <p:spPr>
            <a:xfrm>
              <a:off x="3423935" y="3239827"/>
              <a:ext cx="2292127" cy="28725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lang="en-US" sz="1200" b="1" i="0" spc="60" dirty="0">
                  <a:solidFill>
                    <a:srgbClr val="FFFFFF"/>
                  </a:solidFill>
                  <a:latin typeface="Helvetica" panose="020B0604020202020204" pitchFamily="34" charset="0"/>
                  <a:cs typeface="Helvetica" panose="020B0604020202020204" pitchFamily="34" charset="0"/>
                  <a:sym typeface="Avenir Light"/>
                </a:rPr>
                <a:t>Field Service</a:t>
              </a:r>
              <a:endParaRPr lang="en-US" sz="1200" spc="60" dirty="0">
                <a:solidFill>
                  <a:schemeClr val="bg1"/>
                </a:solidFill>
                <a:latin typeface="Helvetica"/>
                <a:cs typeface="Helvetica"/>
              </a:endParaRPr>
            </a:p>
          </p:txBody>
        </p:sp>
      </p:grpSp>
      <p:sp>
        <p:nvSpPr>
          <p:cNvPr id="23" name="Shape 220"/>
          <p:cNvSpPr/>
          <p:nvPr/>
        </p:nvSpPr>
        <p:spPr>
          <a:xfrm>
            <a:off x="3571024" y="3550951"/>
            <a:ext cx="482533" cy="446850"/>
          </a:xfrm>
          <a:prstGeom prst="rect">
            <a:avLst/>
          </a:prstGeom>
          <a:ln w="12700">
            <a:miter lim="400000"/>
          </a:ln>
          <a:extLst>
            <a:ext uri="{C572A759-6A51-4108-AA02-DFA0A04FC94B}">
              <ma14:wrappingTextBoxFlag xmlns:ma14="http://schemas.microsoft.com/office/mac/drawingml/2011/main" xmlns="" val="1"/>
            </a:ext>
          </a:extLst>
        </p:spPr>
        <p:txBody>
          <a:bodyPr wrap="square" lIns="35717" tIns="35717" rIns="35717" bIns="35717" anchor="ctr">
            <a:spAutoFit/>
          </a:bodyPr>
          <a:lstStyle/>
          <a:p>
            <a:pPr lvl="0">
              <a:lnSpc>
                <a:spcPct val="110000"/>
              </a:lnSpc>
              <a:defRPr sz="1800">
                <a:solidFill>
                  <a:srgbClr val="000000"/>
                </a:solidFill>
              </a:defRPr>
            </a:pPr>
            <a:r>
              <a:rPr lang="en-US" sz="2400" b="1" cap="all" spc="50" dirty="0">
                <a:solidFill>
                  <a:schemeClr val="bg1"/>
                </a:solidFill>
                <a:latin typeface="Helvetica"/>
                <a:ea typeface="Avenir Book"/>
                <a:cs typeface="Helvetica"/>
                <a:sym typeface="Avenir Book"/>
              </a:rPr>
              <a:t>£</a:t>
            </a:r>
            <a:endParaRPr sz="2400" b="1" cap="all" spc="50" dirty="0">
              <a:solidFill>
                <a:schemeClr val="bg1"/>
              </a:solidFill>
              <a:latin typeface="Helvetica"/>
              <a:ea typeface="Avenir Book"/>
              <a:cs typeface="Helvetica"/>
              <a:sym typeface="Avenir Book"/>
            </a:endParaRPr>
          </a:p>
        </p:txBody>
      </p:sp>
    </p:spTree>
    <p:extLst>
      <p:ext uri="{BB962C8B-B14F-4D97-AF65-F5344CB8AC3E}">
        <p14:creationId xmlns:p14="http://schemas.microsoft.com/office/powerpoint/2010/main" val="38254577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t="-47000" r="-6000"/>
          </a:stretch>
        </a:blipFill>
        <a:effectLst/>
      </p:bgPr>
    </p:bg>
    <p:spTree>
      <p:nvGrpSpPr>
        <p:cNvPr id="1" name=""/>
        <p:cNvGrpSpPr/>
        <p:nvPr/>
      </p:nvGrpSpPr>
      <p:grpSpPr>
        <a:xfrm>
          <a:off x="0" y="0"/>
          <a:ext cx="0" cy="0"/>
          <a:chOff x="0" y="0"/>
          <a:chExt cx="0" cy="0"/>
        </a:xfrm>
      </p:grpSpPr>
      <p:sp>
        <p:nvSpPr>
          <p:cNvPr id="9" name="Shape 218"/>
          <p:cNvSpPr/>
          <p:nvPr/>
        </p:nvSpPr>
        <p:spPr>
          <a:xfrm>
            <a:off x="0" y="2492197"/>
            <a:ext cx="9144000" cy="4365804"/>
          </a:xfrm>
          <a:prstGeom prst="rect">
            <a:avLst/>
          </a:prstGeom>
          <a:solidFill>
            <a:srgbClr val="FFFFFF"/>
          </a:solidFill>
          <a:ln w="12700">
            <a:miter lim="400000"/>
          </a:ln>
        </p:spPr>
        <p:txBody>
          <a:bodyPr lIns="0" tIns="0" rIns="0" bIns="0" anchor="ctr"/>
          <a:lstStyle/>
          <a:p>
            <a:pPr lvl="0">
              <a:defRPr sz="2400" cap="all" spc="384">
                <a:latin typeface="Avenir Medium"/>
                <a:ea typeface="Avenir Medium"/>
                <a:cs typeface="Avenir Medium"/>
                <a:sym typeface="Avenir Medium"/>
              </a:defRPr>
            </a:pPr>
            <a:endParaRPr dirty="0"/>
          </a:p>
        </p:txBody>
      </p:sp>
      <p:sp>
        <p:nvSpPr>
          <p:cNvPr id="4" name="Shape 167"/>
          <p:cNvSpPr/>
          <p:nvPr/>
        </p:nvSpPr>
        <p:spPr>
          <a:xfrm>
            <a:off x="774680" y="3787195"/>
            <a:ext cx="5005917" cy="2899957"/>
          </a:xfrm>
          <a:prstGeom prst="rect">
            <a:avLst/>
          </a:prstGeom>
          <a:ln w="12700">
            <a:miter lim="400000"/>
          </a:ln>
          <a:extLst>
            <a:ext uri="{C572A759-6A51-4108-AA02-DFA0A04FC94B}">
              <ma14:wrappingTextBoxFlag xmlns:ma14="http://schemas.microsoft.com/office/mac/drawingml/2011/main" xmlns="" val="1"/>
            </a:ext>
          </a:extLst>
        </p:spPr>
        <p:txBody>
          <a:bodyPr wrap="square" lIns="35717" tIns="35717" rIns="35717" bIns="35717" numCol="2" spcCol="457200" anchor="t">
            <a:spAutoFit/>
          </a:bodyPr>
          <a:lstStyle>
            <a:lvl1pPr algn="l">
              <a:defRPr sz="1800">
                <a:latin typeface="Avenir Medium"/>
                <a:ea typeface="Avenir Medium"/>
                <a:cs typeface="Avenir Medium"/>
                <a:sym typeface="Avenir Medium"/>
              </a:defRPr>
            </a:lvl1pPr>
          </a:lstStyle>
          <a:p>
            <a:pPr lvl="0">
              <a:lnSpc>
                <a:spcPct val="110000"/>
              </a:lnSpc>
              <a:defRPr>
                <a:solidFill>
                  <a:srgbClr val="000000"/>
                </a:solidFill>
              </a:defRPr>
            </a:pPr>
            <a:r>
              <a:rPr lang="en-US" sz="1200" dirty="0">
                <a:solidFill>
                  <a:schemeClr val="tx2"/>
                </a:solidFill>
                <a:latin typeface="Helvetica Light"/>
                <a:cs typeface="Helvetica Light"/>
              </a:rPr>
              <a:t>Proximo3 will deliver the core customer service entities for Contacts, Accounts, Cases, Work Orders, Skills, Resources &amp; Incident Types. </a:t>
            </a:r>
          </a:p>
          <a:p>
            <a:pPr lvl="0">
              <a:lnSpc>
                <a:spcPct val="110000"/>
              </a:lnSpc>
              <a:defRPr>
                <a:solidFill>
                  <a:srgbClr val="000000"/>
                </a:solidFill>
              </a:defRPr>
            </a:pPr>
            <a:endParaRPr lang="en-US" sz="1200" dirty="0">
              <a:solidFill>
                <a:schemeClr val="tx2"/>
              </a:solidFill>
              <a:latin typeface="Helvetica Light"/>
              <a:cs typeface="Helvetica Light"/>
            </a:endParaRPr>
          </a:p>
          <a:p>
            <a:pPr lvl="0">
              <a:lnSpc>
                <a:spcPct val="110000"/>
              </a:lnSpc>
              <a:defRPr>
                <a:solidFill>
                  <a:srgbClr val="000000"/>
                </a:solidFill>
              </a:defRPr>
            </a:pPr>
            <a:endParaRPr lang="en-US" sz="1200" dirty="0">
              <a:solidFill>
                <a:schemeClr val="tx2"/>
              </a:solidFill>
              <a:latin typeface="Helvetica Light"/>
              <a:cs typeface="Helvetica Light"/>
            </a:endParaRPr>
          </a:p>
          <a:p>
            <a:pPr lvl="0">
              <a:lnSpc>
                <a:spcPct val="110000"/>
              </a:lnSpc>
              <a:defRPr>
                <a:solidFill>
                  <a:srgbClr val="000000"/>
                </a:solidFill>
              </a:defRPr>
            </a:pPr>
            <a:r>
              <a:rPr lang="en-US" sz="1200" dirty="0">
                <a:solidFill>
                  <a:schemeClr val="tx2"/>
                </a:solidFill>
                <a:latin typeface="Helvetica Light"/>
                <a:cs typeface="Helvetica Light"/>
              </a:rPr>
              <a:t>Our team will build the solution based on your requirements in 6 weeks from start to finish.</a:t>
            </a:r>
          </a:p>
          <a:p>
            <a:pPr lvl="0">
              <a:lnSpc>
                <a:spcPct val="110000"/>
              </a:lnSpc>
              <a:defRPr>
                <a:solidFill>
                  <a:srgbClr val="000000"/>
                </a:solidFill>
              </a:defRPr>
            </a:pPr>
            <a:endParaRPr lang="en-US" sz="1200" dirty="0">
              <a:solidFill>
                <a:schemeClr val="tx2"/>
              </a:solidFill>
              <a:latin typeface="Helvetica Light"/>
              <a:cs typeface="Helvetica Light"/>
            </a:endParaRPr>
          </a:p>
          <a:p>
            <a:pPr lvl="0">
              <a:lnSpc>
                <a:spcPct val="110000"/>
              </a:lnSpc>
              <a:defRPr>
                <a:solidFill>
                  <a:srgbClr val="000000"/>
                </a:solidFill>
              </a:defRPr>
            </a:pPr>
            <a:endParaRPr lang="en-US" sz="1200" dirty="0">
              <a:solidFill>
                <a:schemeClr val="tx2"/>
              </a:solidFill>
              <a:latin typeface="Helvetica Light"/>
              <a:cs typeface="Helvetica Light"/>
            </a:endParaRPr>
          </a:p>
          <a:p>
            <a:pPr lvl="0">
              <a:lnSpc>
                <a:spcPct val="110000"/>
              </a:lnSpc>
              <a:defRPr>
                <a:solidFill>
                  <a:srgbClr val="000000"/>
                </a:solidFill>
              </a:defRPr>
            </a:pPr>
            <a:endParaRPr lang="en-US" sz="1200" dirty="0">
              <a:solidFill>
                <a:schemeClr val="tx2"/>
              </a:solidFill>
              <a:latin typeface="Helvetica Light"/>
              <a:cs typeface="Helvetica Light"/>
            </a:endParaRPr>
          </a:p>
          <a:p>
            <a:pPr lvl="0">
              <a:lnSpc>
                <a:spcPct val="110000"/>
              </a:lnSpc>
              <a:defRPr>
                <a:solidFill>
                  <a:srgbClr val="000000"/>
                </a:solidFill>
              </a:defRPr>
            </a:pPr>
            <a:endParaRPr lang="en-US" sz="1200" dirty="0">
              <a:solidFill>
                <a:schemeClr val="tx2"/>
              </a:solidFill>
              <a:latin typeface="Helvetica Light"/>
              <a:cs typeface="Helvetica Light"/>
            </a:endParaRPr>
          </a:p>
          <a:p>
            <a:pPr lvl="0">
              <a:lnSpc>
                <a:spcPct val="110000"/>
              </a:lnSpc>
              <a:defRPr>
                <a:solidFill>
                  <a:srgbClr val="000000"/>
                </a:solidFill>
              </a:defRPr>
            </a:pPr>
            <a:r>
              <a:rPr lang="en-US" sz="1200" dirty="0">
                <a:solidFill>
                  <a:schemeClr val="tx2"/>
                </a:solidFill>
                <a:latin typeface="Helvetica Light"/>
                <a:cs typeface="Helvetica Light"/>
              </a:rPr>
              <a:t>We will work with your team starting with an initial discovery workshop to gather your requirements. </a:t>
            </a:r>
          </a:p>
          <a:p>
            <a:pPr lvl="0">
              <a:lnSpc>
                <a:spcPct val="110000"/>
              </a:lnSpc>
              <a:defRPr>
                <a:solidFill>
                  <a:srgbClr val="000000"/>
                </a:solidFill>
              </a:defRPr>
            </a:pPr>
            <a:endParaRPr lang="en-US" sz="1200" dirty="0">
              <a:solidFill>
                <a:schemeClr val="tx2"/>
              </a:solidFill>
              <a:latin typeface="Helvetica Light"/>
              <a:cs typeface="Helvetica Light"/>
            </a:endParaRPr>
          </a:p>
          <a:p>
            <a:pPr lvl="0">
              <a:lnSpc>
                <a:spcPct val="110000"/>
              </a:lnSpc>
              <a:defRPr>
                <a:solidFill>
                  <a:srgbClr val="000000"/>
                </a:solidFill>
              </a:defRPr>
            </a:pPr>
            <a:r>
              <a:rPr lang="en-US" sz="1200" dirty="0">
                <a:solidFill>
                  <a:schemeClr val="tx2"/>
                </a:solidFill>
                <a:latin typeface="Helvetica Light"/>
                <a:cs typeface="Helvetica Light"/>
              </a:rPr>
              <a:t>After we have gathered those requirements and understand your business needs, we will implement Dynamics 365 for Field Service to your support team.</a:t>
            </a:r>
          </a:p>
          <a:p>
            <a:pPr lvl="0">
              <a:lnSpc>
                <a:spcPct val="110000"/>
              </a:lnSpc>
              <a:defRPr>
                <a:solidFill>
                  <a:srgbClr val="000000"/>
                </a:solidFill>
              </a:defRPr>
            </a:pPr>
            <a:endParaRPr lang="en-US" sz="1200" dirty="0">
              <a:solidFill>
                <a:schemeClr val="tx2"/>
              </a:solidFill>
              <a:latin typeface="Helvetica Light"/>
              <a:cs typeface="Helvetica Light"/>
            </a:endParaRPr>
          </a:p>
        </p:txBody>
      </p:sp>
      <p:pic>
        <p:nvPicPr>
          <p:cNvPr id="12" name="pasted-image.pdf"/>
          <p:cNvPicPr/>
          <p:nvPr/>
        </p:nvPicPr>
        <p:blipFill>
          <a:blip r:embed="rId3"/>
          <a:stretch>
            <a:fillRect/>
          </a:stretch>
        </p:blipFill>
        <p:spPr>
          <a:xfrm>
            <a:off x="6885921" y="3049092"/>
            <a:ext cx="1018655" cy="759817"/>
          </a:xfrm>
          <a:prstGeom prst="rect">
            <a:avLst/>
          </a:prstGeom>
          <a:ln w="12700">
            <a:miter lim="400000"/>
          </a:ln>
        </p:spPr>
      </p:pic>
      <p:pic>
        <p:nvPicPr>
          <p:cNvPr id="13" name="pasted-image.tif"/>
          <p:cNvPicPr/>
          <p:nvPr/>
        </p:nvPicPr>
        <p:blipFill>
          <a:blip r:embed="rId4"/>
          <a:stretch>
            <a:fillRect/>
          </a:stretch>
        </p:blipFill>
        <p:spPr>
          <a:xfrm>
            <a:off x="6373919" y="1852234"/>
            <a:ext cx="1992722" cy="4056843"/>
          </a:xfrm>
          <a:prstGeom prst="rect">
            <a:avLst/>
          </a:prstGeom>
          <a:ln w="12700">
            <a:miter lim="400000"/>
          </a:ln>
        </p:spPr>
      </p:pic>
      <p:pic>
        <p:nvPicPr>
          <p:cNvPr id="14" name="Picture 13" descr="pexels-photo-large.jpeg"/>
          <p:cNvPicPr>
            <a:picLocks noChangeAspect="1"/>
          </p:cNvPicPr>
          <p:nvPr/>
        </p:nvPicPr>
        <p:blipFill rotWithShape="1">
          <a:blip r:embed="rId5" cstate="print">
            <a:duotone>
              <a:schemeClr val="accent3">
                <a:shade val="45000"/>
                <a:satMod val="135000"/>
              </a:schemeClr>
              <a:prstClr val="white"/>
            </a:duotone>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rcRect/>
          <a:stretch/>
        </p:blipFill>
        <p:spPr>
          <a:xfrm>
            <a:off x="6501092" y="2327096"/>
            <a:ext cx="1741647" cy="3108932"/>
          </a:xfrm>
          <a:prstGeom prst="rect">
            <a:avLst/>
          </a:prstGeom>
        </p:spPr>
      </p:pic>
      <p:sp>
        <p:nvSpPr>
          <p:cNvPr id="16" name="Text Placeholder 1"/>
          <p:cNvSpPr txBox="1">
            <a:spLocks/>
          </p:cNvSpPr>
          <p:nvPr/>
        </p:nvSpPr>
        <p:spPr>
          <a:xfrm>
            <a:off x="660171" y="2899029"/>
            <a:ext cx="7772400" cy="296804"/>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600" b="1" dirty="0">
                <a:latin typeface="Helvetica"/>
                <a:cs typeface="Helvetica"/>
              </a:rPr>
              <a:t>Core Entities and Delivery</a:t>
            </a:r>
          </a:p>
        </p:txBody>
      </p:sp>
      <p:sp>
        <p:nvSpPr>
          <p:cNvPr id="17" name="TextBox 16"/>
          <p:cNvSpPr txBox="1"/>
          <p:nvPr/>
        </p:nvSpPr>
        <p:spPr>
          <a:xfrm>
            <a:off x="712221" y="3331638"/>
            <a:ext cx="2279278" cy="31803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584200" rtl="0" fontAlgn="auto" latinLnBrk="1" hangingPunct="0">
              <a:lnSpc>
                <a:spcPct val="100000"/>
              </a:lnSpc>
              <a:spcBef>
                <a:spcPts val="0"/>
              </a:spcBef>
              <a:spcAft>
                <a:spcPts val="0"/>
              </a:spcAft>
              <a:buClrTx/>
              <a:buSzTx/>
              <a:buFontTx/>
              <a:buNone/>
              <a:tabLst/>
            </a:pPr>
            <a:r>
              <a:rPr lang="en-US" sz="1400" b="1" dirty="0">
                <a:solidFill>
                  <a:schemeClr val="tx2"/>
                </a:solidFill>
                <a:latin typeface="Helvetica"/>
                <a:cs typeface="Helvetica"/>
              </a:rPr>
              <a:t>360-Degree </a:t>
            </a:r>
            <a:r>
              <a:rPr lang="en-US" sz="1400" dirty="0">
                <a:solidFill>
                  <a:schemeClr val="tx2"/>
                </a:solidFill>
                <a:latin typeface="Helvetica Light"/>
                <a:cs typeface="Helvetica Light"/>
              </a:rPr>
              <a:t>Customer View</a:t>
            </a:r>
            <a:endParaRPr kumimoji="0" lang="en-US" sz="1400" b="0" i="0" u="none" strike="noStrike" cap="none" spc="0" normalizeH="0" baseline="0" dirty="0">
              <a:ln>
                <a:noFill/>
              </a:ln>
              <a:solidFill>
                <a:schemeClr val="tx2"/>
              </a:solidFill>
              <a:effectLst/>
              <a:uFillTx/>
              <a:latin typeface="Helvetica"/>
              <a:cs typeface="Helvetica"/>
              <a:sym typeface="Avenir Light"/>
            </a:endParaRPr>
          </a:p>
        </p:txBody>
      </p:sp>
      <p:pic>
        <p:nvPicPr>
          <p:cNvPr id="15" name="Picture 14" descr="Placeholder-white.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81308" y="3483270"/>
            <a:ext cx="1577944" cy="788972"/>
          </a:xfrm>
          <a:prstGeom prst="rect">
            <a:avLst/>
          </a:prstGeom>
        </p:spPr>
      </p:pic>
    </p:spTree>
    <p:extLst>
      <p:ext uri="{BB962C8B-B14F-4D97-AF65-F5344CB8AC3E}">
        <p14:creationId xmlns:p14="http://schemas.microsoft.com/office/powerpoint/2010/main" val="21379092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t="-57000" r="-6000"/>
          </a:stretch>
        </a:blipFill>
        <a:effectLst/>
      </p:bgPr>
    </p:bg>
    <p:spTree>
      <p:nvGrpSpPr>
        <p:cNvPr id="1" name=""/>
        <p:cNvGrpSpPr/>
        <p:nvPr/>
      </p:nvGrpSpPr>
      <p:grpSpPr>
        <a:xfrm>
          <a:off x="0" y="0"/>
          <a:ext cx="0" cy="0"/>
          <a:chOff x="0" y="0"/>
          <a:chExt cx="0" cy="0"/>
        </a:xfrm>
      </p:grpSpPr>
      <p:sp>
        <p:nvSpPr>
          <p:cNvPr id="10" name="Shape 218"/>
          <p:cNvSpPr/>
          <p:nvPr/>
        </p:nvSpPr>
        <p:spPr>
          <a:xfrm>
            <a:off x="0" y="2492197"/>
            <a:ext cx="9144000" cy="4365804"/>
          </a:xfrm>
          <a:prstGeom prst="rect">
            <a:avLst/>
          </a:prstGeom>
          <a:solidFill>
            <a:srgbClr val="FFFFFF"/>
          </a:solidFill>
          <a:ln w="12700">
            <a:miter lim="400000"/>
          </a:ln>
        </p:spPr>
        <p:txBody>
          <a:bodyPr lIns="0" tIns="0" rIns="0" bIns="0" anchor="ctr"/>
          <a:lstStyle/>
          <a:p>
            <a:pPr lvl="0">
              <a:defRPr sz="2400" cap="all" spc="384">
                <a:latin typeface="Avenir Medium"/>
                <a:ea typeface="Avenir Medium"/>
                <a:cs typeface="Avenir Medium"/>
                <a:sym typeface="Avenir Medium"/>
              </a:defRPr>
            </a:pPr>
            <a:endParaRPr dirty="0"/>
          </a:p>
        </p:txBody>
      </p:sp>
      <p:sp>
        <p:nvSpPr>
          <p:cNvPr id="2" name="Text Placeholder 1"/>
          <p:cNvSpPr txBox="1">
            <a:spLocks/>
          </p:cNvSpPr>
          <p:nvPr/>
        </p:nvSpPr>
        <p:spPr>
          <a:xfrm>
            <a:off x="660171" y="2899029"/>
            <a:ext cx="7772400" cy="296804"/>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600" b="1" dirty="0">
                <a:latin typeface="Helvetica"/>
                <a:cs typeface="Helvetica"/>
              </a:rPr>
              <a:t>Training and Go Live</a:t>
            </a:r>
          </a:p>
        </p:txBody>
      </p:sp>
      <p:sp>
        <p:nvSpPr>
          <p:cNvPr id="3" name="Shape 167"/>
          <p:cNvSpPr/>
          <p:nvPr/>
        </p:nvSpPr>
        <p:spPr>
          <a:xfrm>
            <a:off x="712221" y="3995832"/>
            <a:ext cx="3172288" cy="2629114"/>
          </a:xfrm>
          <a:prstGeom prst="rect">
            <a:avLst/>
          </a:prstGeom>
          <a:ln w="12700">
            <a:miter lim="400000"/>
          </a:ln>
          <a:extLst>
            <a:ext uri="{C572A759-6A51-4108-AA02-DFA0A04FC94B}">
              <ma14:wrappingTextBoxFlag xmlns:ma14="http://schemas.microsoft.com/office/mac/drawingml/2011/main" xmlns="" val="1"/>
            </a:ext>
          </a:extLst>
        </p:spPr>
        <p:txBody>
          <a:bodyPr wrap="square" lIns="35717" tIns="35717" rIns="35717" bIns="35717" numCol="1" spcCol="457200" anchor="t">
            <a:spAutoFit/>
          </a:bodyPr>
          <a:lstStyle>
            <a:lvl1pPr algn="l">
              <a:defRPr sz="1800">
                <a:latin typeface="Avenir Medium"/>
                <a:ea typeface="Avenir Medium"/>
                <a:cs typeface="Avenir Medium"/>
                <a:sym typeface="Avenir Medium"/>
              </a:defRPr>
            </a:lvl1pPr>
          </a:lstStyle>
          <a:p>
            <a:pPr marL="171450" lvl="0" indent="-171450">
              <a:lnSpc>
                <a:spcPct val="110000"/>
              </a:lnSpc>
              <a:buFont typeface="Arial"/>
              <a:buChar char="•"/>
              <a:defRPr>
                <a:solidFill>
                  <a:srgbClr val="000000"/>
                </a:solidFill>
              </a:defRPr>
            </a:pPr>
            <a:r>
              <a:rPr lang="en-US" sz="1200" dirty="0">
                <a:solidFill>
                  <a:schemeClr val="tx2"/>
                </a:solidFill>
                <a:latin typeface="Helvetica Light"/>
                <a:cs typeface="Helvetica Light"/>
              </a:rPr>
              <a:t>5 Days remote training. This includes 1-day system administrator training.</a:t>
            </a:r>
            <a:br>
              <a:rPr lang="en-US" sz="1200" dirty="0">
                <a:solidFill>
                  <a:schemeClr val="tx2"/>
                </a:solidFill>
                <a:latin typeface="Helvetica Light"/>
                <a:cs typeface="Helvetica Light"/>
              </a:rPr>
            </a:br>
            <a:endParaRPr lang="en-US" sz="1000" dirty="0">
              <a:solidFill>
                <a:schemeClr val="tx2"/>
              </a:solidFill>
              <a:latin typeface="Helvetica Light"/>
              <a:cs typeface="Helvetica Light"/>
            </a:endParaRPr>
          </a:p>
          <a:p>
            <a:pPr marL="171450" lvl="0" indent="-171450">
              <a:lnSpc>
                <a:spcPct val="110000"/>
              </a:lnSpc>
              <a:buFont typeface="Arial"/>
              <a:buChar char="•"/>
              <a:defRPr>
                <a:solidFill>
                  <a:srgbClr val="000000"/>
                </a:solidFill>
              </a:defRPr>
            </a:pPr>
            <a:r>
              <a:rPr lang="en-US" sz="1200" dirty="0">
                <a:solidFill>
                  <a:schemeClr val="tx2"/>
                </a:solidFill>
                <a:latin typeface="Helvetica Light"/>
                <a:cs typeface="Helvetica Light"/>
              </a:rPr>
              <a:t>Link your Dynamics 365 with Office 365.</a:t>
            </a:r>
            <a:br>
              <a:rPr lang="en-US" sz="1200" dirty="0">
                <a:solidFill>
                  <a:schemeClr val="tx2"/>
                </a:solidFill>
                <a:latin typeface="Helvetica Light"/>
                <a:cs typeface="Helvetica Light"/>
              </a:rPr>
            </a:br>
            <a:endParaRPr lang="en-US" sz="1000" dirty="0">
              <a:solidFill>
                <a:schemeClr val="tx2"/>
              </a:solidFill>
              <a:latin typeface="Helvetica Light"/>
              <a:cs typeface="Helvetica Light"/>
            </a:endParaRPr>
          </a:p>
          <a:p>
            <a:pPr marL="171450" lvl="0" indent="-171450">
              <a:lnSpc>
                <a:spcPct val="110000"/>
              </a:lnSpc>
              <a:buFont typeface="Arial"/>
              <a:buChar char="•"/>
              <a:defRPr>
                <a:solidFill>
                  <a:srgbClr val="000000"/>
                </a:solidFill>
              </a:defRPr>
            </a:pPr>
            <a:r>
              <a:rPr lang="en-US" sz="1200" dirty="0">
                <a:solidFill>
                  <a:schemeClr val="tx2"/>
                </a:solidFill>
                <a:latin typeface="Helvetica Light"/>
                <a:cs typeface="Helvetica Light"/>
              </a:rPr>
              <a:t>Create users and define security roles.</a:t>
            </a:r>
          </a:p>
          <a:p>
            <a:pPr marL="171450" lvl="0" indent="-171450">
              <a:lnSpc>
                <a:spcPct val="110000"/>
              </a:lnSpc>
              <a:buFont typeface="Arial"/>
              <a:buChar char="•"/>
              <a:defRPr>
                <a:solidFill>
                  <a:srgbClr val="000000"/>
                </a:solidFill>
              </a:defRPr>
            </a:pPr>
            <a:endParaRPr lang="en-US" sz="1200" dirty="0">
              <a:solidFill>
                <a:schemeClr val="tx2"/>
              </a:solidFill>
              <a:latin typeface="Helvetica Light"/>
              <a:cs typeface="Helvetica Light"/>
            </a:endParaRPr>
          </a:p>
          <a:p>
            <a:pPr marL="171450" lvl="0" indent="-171450">
              <a:lnSpc>
                <a:spcPct val="110000"/>
              </a:lnSpc>
              <a:buFont typeface="Arial"/>
              <a:buChar char="•"/>
              <a:defRPr>
                <a:solidFill>
                  <a:srgbClr val="000000"/>
                </a:solidFill>
              </a:defRPr>
            </a:pPr>
            <a:r>
              <a:rPr lang="en-US" sz="1200" dirty="0">
                <a:solidFill>
                  <a:schemeClr val="tx2"/>
                </a:solidFill>
                <a:latin typeface="Helvetica Light"/>
                <a:cs typeface="Helvetica Light"/>
              </a:rPr>
              <a:t>Theme your instance to your corporate look.</a:t>
            </a:r>
          </a:p>
          <a:p>
            <a:pPr marL="171450" lvl="0" indent="-171450">
              <a:lnSpc>
                <a:spcPct val="110000"/>
              </a:lnSpc>
              <a:buFont typeface="Arial"/>
              <a:buChar char="•"/>
              <a:defRPr>
                <a:solidFill>
                  <a:srgbClr val="000000"/>
                </a:solidFill>
              </a:defRPr>
            </a:pPr>
            <a:endParaRPr lang="en-US" sz="1200" dirty="0">
              <a:solidFill>
                <a:schemeClr val="tx2"/>
              </a:solidFill>
              <a:latin typeface="Helvetica Light"/>
              <a:cs typeface="Helvetica Light"/>
            </a:endParaRPr>
          </a:p>
          <a:p>
            <a:pPr marL="171450" lvl="0" indent="-171450">
              <a:lnSpc>
                <a:spcPct val="110000"/>
              </a:lnSpc>
              <a:buFont typeface="Arial"/>
              <a:buChar char="•"/>
              <a:defRPr>
                <a:solidFill>
                  <a:srgbClr val="000000"/>
                </a:solidFill>
              </a:defRPr>
            </a:pPr>
            <a:r>
              <a:rPr lang="en-US" sz="1200" dirty="0">
                <a:solidFill>
                  <a:schemeClr val="tx2"/>
                </a:solidFill>
                <a:latin typeface="Helvetica Light"/>
                <a:cs typeface="Helvetica Light"/>
              </a:rPr>
              <a:t>Import Data for all skills, resources and incidents.</a:t>
            </a:r>
          </a:p>
          <a:p>
            <a:pPr lvl="0">
              <a:lnSpc>
                <a:spcPct val="110000"/>
              </a:lnSpc>
              <a:defRPr>
                <a:solidFill>
                  <a:srgbClr val="000000"/>
                </a:solidFill>
              </a:defRPr>
            </a:pPr>
            <a:endParaRPr lang="en-US" sz="1200" dirty="0">
              <a:solidFill>
                <a:schemeClr val="tx2"/>
              </a:solidFill>
              <a:latin typeface="Helvetica Light"/>
              <a:cs typeface="Helvetica Light"/>
            </a:endParaRPr>
          </a:p>
          <a:p>
            <a:pPr lvl="0">
              <a:lnSpc>
                <a:spcPct val="110000"/>
              </a:lnSpc>
              <a:defRPr>
                <a:solidFill>
                  <a:srgbClr val="000000"/>
                </a:solidFill>
              </a:defRPr>
            </a:pPr>
            <a:endParaRPr lang="en-US" sz="1200" dirty="0">
              <a:solidFill>
                <a:schemeClr val="tx2"/>
              </a:solidFill>
              <a:latin typeface="Helvetica Light"/>
              <a:cs typeface="Helvetica Light"/>
            </a:endParaRPr>
          </a:p>
        </p:txBody>
      </p:sp>
      <p:sp>
        <p:nvSpPr>
          <p:cNvPr id="4" name="TextBox 3"/>
          <p:cNvSpPr txBox="1"/>
          <p:nvPr/>
        </p:nvSpPr>
        <p:spPr>
          <a:xfrm>
            <a:off x="712221" y="3331638"/>
            <a:ext cx="2400594" cy="31803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584200" rtl="0" fontAlgn="auto" latinLnBrk="1" hangingPunct="0">
              <a:lnSpc>
                <a:spcPct val="100000"/>
              </a:lnSpc>
              <a:spcBef>
                <a:spcPts val="0"/>
              </a:spcBef>
              <a:spcAft>
                <a:spcPts val="0"/>
              </a:spcAft>
              <a:buClrTx/>
              <a:buSzTx/>
              <a:buFontTx/>
              <a:buNone/>
              <a:tabLst/>
            </a:pPr>
            <a:r>
              <a:rPr lang="en-US" sz="1400" b="1" dirty="0">
                <a:solidFill>
                  <a:schemeClr val="tx2"/>
                </a:solidFill>
                <a:latin typeface="Helvetica"/>
                <a:cs typeface="Helvetica"/>
              </a:rPr>
              <a:t>It’s more than just a </a:t>
            </a:r>
            <a:r>
              <a:rPr lang="en-US" sz="1400" dirty="0">
                <a:solidFill>
                  <a:schemeClr val="tx2"/>
                </a:solidFill>
                <a:latin typeface="Helvetica Light"/>
                <a:cs typeface="Helvetica Light"/>
              </a:rPr>
              <a:t>System</a:t>
            </a:r>
            <a:endParaRPr kumimoji="0" lang="en-US" sz="1400" b="0" i="0" u="none" strike="noStrike" cap="none" spc="0" normalizeH="0" baseline="0" dirty="0">
              <a:ln>
                <a:noFill/>
              </a:ln>
              <a:solidFill>
                <a:schemeClr val="tx2"/>
              </a:solidFill>
              <a:effectLst/>
              <a:uFillTx/>
              <a:latin typeface="Helvetica"/>
              <a:cs typeface="Helvetica"/>
              <a:sym typeface="Avenir Light"/>
            </a:endParaRPr>
          </a:p>
        </p:txBody>
      </p:sp>
      <p:pic>
        <p:nvPicPr>
          <p:cNvPr id="11" name="pasted-image.tif"/>
          <p:cNvPicPr/>
          <p:nvPr/>
        </p:nvPicPr>
        <p:blipFill>
          <a:blip r:embed="rId3"/>
          <a:stretch>
            <a:fillRect/>
          </a:stretch>
        </p:blipFill>
        <p:spPr>
          <a:xfrm rot="16200000">
            <a:off x="5000386" y="2219779"/>
            <a:ext cx="2964350" cy="4396358"/>
          </a:xfrm>
          <a:prstGeom prst="rect">
            <a:avLst/>
          </a:prstGeom>
          <a:ln w="12700">
            <a:miter lim="400000"/>
          </a:ln>
        </p:spPr>
      </p:pic>
      <p:pic>
        <p:nvPicPr>
          <p:cNvPr id="12" name="Picture 11" descr="pexels-photo-large.jpeg"/>
          <p:cNvPicPr>
            <a:picLocks noChangeAspect="1"/>
          </p:cNvPicPr>
          <p:nvPr/>
        </p:nvPicPr>
        <p:blipFill>
          <a:blip r:embed="rId4">
            <a:duotone>
              <a:schemeClr val="accent3">
                <a:shade val="45000"/>
                <a:satMod val="135000"/>
              </a:schemeClr>
              <a:prstClr val="white"/>
            </a:duotone>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tretch>
            <a:fillRect/>
          </a:stretch>
        </p:blipFill>
        <p:spPr>
          <a:xfrm>
            <a:off x="4686210" y="3164303"/>
            <a:ext cx="3445039" cy="2591206"/>
          </a:xfrm>
          <a:prstGeom prst="rect">
            <a:avLst/>
          </a:prstGeom>
        </p:spPr>
      </p:pic>
      <p:pic>
        <p:nvPicPr>
          <p:cNvPr id="13" name="Picture 12" descr="Placeholder-white.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14269" y="3756673"/>
            <a:ext cx="2788920" cy="1394461"/>
          </a:xfrm>
          <a:prstGeom prst="rect">
            <a:avLst/>
          </a:prstGeom>
        </p:spPr>
      </p:pic>
    </p:spTree>
    <p:extLst>
      <p:ext uri="{BB962C8B-B14F-4D97-AF65-F5344CB8AC3E}">
        <p14:creationId xmlns:p14="http://schemas.microsoft.com/office/powerpoint/2010/main" val="37890585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THE STATS SPEAK FOR THEMSELVES</a:t>
            </a:r>
          </a:p>
        </p:txBody>
      </p:sp>
      <p:sp>
        <p:nvSpPr>
          <p:cNvPr id="7" name="TextBox 6"/>
          <p:cNvSpPr txBox="1"/>
          <p:nvPr/>
        </p:nvSpPr>
        <p:spPr>
          <a:xfrm>
            <a:off x="398172" y="4044384"/>
            <a:ext cx="2721579" cy="133369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lang="en-US" sz="8000" b="1" spc="-10" dirty="0">
                <a:solidFill>
                  <a:schemeClr val="bg1"/>
                </a:solidFill>
                <a:latin typeface="Helvetica"/>
                <a:cs typeface="Helvetica"/>
                <a:sym typeface="Avenir Light"/>
              </a:rPr>
              <a:t>363</a:t>
            </a:r>
            <a:r>
              <a:rPr kumimoji="0" lang="en-US" sz="8000" b="1" u="none" strike="noStrike" cap="none" spc="-10" normalizeH="0" baseline="0" dirty="0">
                <a:ln>
                  <a:noFill/>
                </a:ln>
                <a:solidFill>
                  <a:schemeClr val="bg1"/>
                </a:solidFill>
                <a:effectLst/>
                <a:uFillTx/>
                <a:latin typeface="Helvetica"/>
                <a:ea typeface="+mn-ea"/>
                <a:cs typeface="Helvetica"/>
                <a:sym typeface="Avenir Light"/>
              </a:rPr>
              <a:t>%</a:t>
            </a:r>
          </a:p>
        </p:txBody>
      </p:sp>
      <p:sp>
        <p:nvSpPr>
          <p:cNvPr id="8" name="Shape 88"/>
          <p:cNvSpPr/>
          <p:nvPr/>
        </p:nvSpPr>
        <p:spPr>
          <a:xfrm>
            <a:off x="993559" y="5197756"/>
            <a:ext cx="1541268" cy="503019"/>
          </a:xfrm>
          <a:prstGeom prst="rect">
            <a:avLst/>
          </a:prstGeom>
          <a:ln w="12700">
            <a:miter lim="400000"/>
          </a:ln>
          <a:extLst>
            <a:ext uri="{C572A759-6A51-4108-AA02-DFA0A04FC94B}">
              <ma14:wrappingTextBoxFlag xmlns:ma14="http://schemas.microsoft.com/office/mac/drawingml/2011/main" xmlns="" val="1"/>
            </a:ext>
          </a:extLst>
        </p:spPr>
        <p:txBody>
          <a:bodyPr wrap="square" lIns="35717" tIns="35717" rIns="35717" bIns="35717" anchor="ctr">
            <a:spAutoFit/>
          </a:bodyPr>
          <a:lstStyle/>
          <a:p>
            <a:pPr lvl="0" algn="ctr">
              <a:defRPr sz="1800">
                <a:solidFill>
                  <a:srgbClr val="000000"/>
                </a:solidFill>
              </a:defRPr>
            </a:pPr>
            <a:r>
              <a:rPr lang="en-US" sz="1400" cap="all" spc="30" dirty="0">
                <a:solidFill>
                  <a:schemeClr val="bg1"/>
                </a:solidFill>
                <a:latin typeface="Helvetica Light"/>
                <a:ea typeface="Avenir Book"/>
                <a:cs typeface="Helvetica Light"/>
                <a:sym typeface="Avenir Book"/>
              </a:rPr>
              <a:t>RETURN ON INVESTEMENT</a:t>
            </a:r>
            <a:endParaRPr sz="1400" dirty="0">
              <a:solidFill>
                <a:schemeClr val="bg1"/>
              </a:solidFill>
              <a:latin typeface="Helvetica Light"/>
              <a:cs typeface="Helvetica Light"/>
            </a:endParaRPr>
          </a:p>
        </p:txBody>
      </p:sp>
      <p:sp>
        <p:nvSpPr>
          <p:cNvPr id="9" name="TextBox 8"/>
          <p:cNvSpPr txBox="1"/>
          <p:nvPr/>
        </p:nvSpPr>
        <p:spPr>
          <a:xfrm>
            <a:off x="3560235" y="4048392"/>
            <a:ext cx="2152192" cy="133369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8000" b="1" u="none" strike="noStrike" cap="none" spc="-10" normalizeH="0" baseline="0" dirty="0">
                <a:ln>
                  <a:noFill/>
                </a:ln>
                <a:solidFill>
                  <a:schemeClr val="bg1"/>
                </a:solidFill>
                <a:effectLst/>
                <a:uFillTx/>
                <a:latin typeface="Helvetica"/>
                <a:ea typeface="+mn-ea"/>
                <a:cs typeface="Helvetica"/>
                <a:sym typeface="Avenir Light"/>
              </a:rPr>
              <a:t>20%</a:t>
            </a:r>
            <a:endParaRPr kumimoji="0" lang="en-US" sz="6000" b="1" u="none" strike="noStrike" cap="none" spc="-10" normalizeH="0" baseline="0" dirty="0">
              <a:ln>
                <a:noFill/>
              </a:ln>
              <a:solidFill>
                <a:schemeClr val="bg1"/>
              </a:solidFill>
              <a:effectLst/>
              <a:uFillTx/>
              <a:latin typeface="Helvetica"/>
              <a:ea typeface="+mn-ea"/>
              <a:cs typeface="Helvetica"/>
              <a:sym typeface="Avenir Light"/>
            </a:endParaRPr>
          </a:p>
        </p:txBody>
      </p:sp>
      <p:sp>
        <p:nvSpPr>
          <p:cNvPr id="10" name="Shape 88"/>
          <p:cNvSpPr/>
          <p:nvPr/>
        </p:nvSpPr>
        <p:spPr>
          <a:xfrm>
            <a:off x="3715878" y="5197757"/>
            <a:ext cx="1757505" cy="503019"/>
          </a:xfrm>
          <a:prstGeom prst="rect">
            <a:avLst/>
          </a:prstGeom>
          <a:ln w="12700">
            <a:miter lim="400000"/>
          </a:ln>
          <a:extLst>
            <a:ext uri="{C572A759-6A51-4108-AA02-DFA0A04FC94B}">
              <ma14:wrappingTextBoxFlag xmlns:ma14="http://schemas.microsoft.com/office/mac/drawingml/2011/main" xmlns="" val="1"/>
            </a:ext>
          </a:extLst>
        </p:spPr>
        <p:txBody>
          <a:bodyPr wrap="square" lIns="35717" tIns="35717" rIns="35717" bIns="35717" anchor="ctr">
            <a:spAutoFit/>
          </a:bodyPr>
          <a:lstStyle/>
          <a:p>
            <a:pPr lvl="0" algn="ctr">
              <a:defRPr sz="1800">
                <a:solidFill>
                  <a:srgbClr val="000000"/>
                </a:solidFill>
              </a:defRPr>
            </a:pPr>
            <a:r>
              <a:rPr lang="en-US" sz="1400" cap="all" spc="30" dirty="0">
                <a:solidFill>
                  <a:schemeClr val="bg1"/>
                </a:solidFill>
                <a:latin typeface="Helvetica Light"/>
                <a:cs typeface="Helvetica Light"/>
                <a:sym typeface="Avenir Book"/>
              </a:rPr>
              <a:t>Fewer service calls</a:t>
            </a:r>
            <a:endParaRPr sz="1400" dirty="0">
              <a:solidFill>
                <a:schemeClr val="bg1"/>
              </a:solidFill>
              <a:latin typeface="Helvetica Light"/>
              <a:cs typeface="Helvetica Light"/>
            </a:endParaRPr>
          </a:p>
        </p:txBody>
      </p:sp>
      <p:sp>
        <p:nvSpPr>
          <p:cNvPr id="11" name="TextBox 10"/>
          <p:cNvSpPr txBox="1"/>
          <p:nvPr/>
        </p:nvSpPr>
        <p:spPr>
          <a:xfrm>
            <a:off x="6462248" y="4115568"/>
            <a:ext cx="2152192" cy="133369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lang="en-US" sz="8000" b="1" spc="-10" dirty="0">
                <a:solidFill>
                  <a:schemeClr val="bg1"/>
                </a:solidFill>
                <a:latin typeface="Helvetica"/>
                <a:cs typeface="Helvetica"/>
              </a:rPr>
              <a:t>50%</a:t>
            </a:r>
            <a:endParaRPr kumimoji="0" lang="en-US" sz="8000" b="1" u="none" strike="noStrike" cap="none" spc="-10" normalizeH="0" baseline="0" dirty="0">
              <a:ln>
                <a:noFill/>
              </a:ln>
              <a:solidFill>
                <a:schemeClr val="bg1"/>
              </a:solidFill>
              <a:effectLst/>
              <a:uFillTx/>
              <a:latin typeface="Helvetica"/>
              <a:cs typeface="Helvetica"/>
              <a:sym typeface="Avenir Light"/>
            </a:endParaRPr>
          </a:p>
        </p:txBody>
      </p:sp>
      <p:sp>
        <p:nvSpPr>
          <p:cNvPr id="12" name="Shape 88"/>
          <p:cNvSpPr/>
          <p:nvPr/>
        </p:nvSpPr>
        <p:spPr>
          <a:xfrm>
            <a:off x="6654434" y="5223282"/>
            <a:ext cx="1757505" cy="503019"/>
          </a:xfrm>
          <a:prstGeom prst="rect">
            <a:avLst/>
          </a:prstGeom>
          <a:ln w="12700">
            <a:miter lim="400000"/>
          </a:ln>
          <a:extLst>
            <a:ext uri="{C572A759-6A51-4108-AA02-DFA0A04FC94B}">
              <ma14:wrappingTextBoxFlag xmlns:ma14="http://schemas.microsoft.com/office/mac/drawingml/2011/main" xmlns="" val="1"/>
            </a:ext>
          </a:extLst>
        </p:spPr>
        <p:txBody>
          <a:bodyPr wrap="square" lIns="35717" tIns="35717" rIns="35717" bIns="35717" anchor="ctr">
            <a:spAutoFit/>
          </a:bodyPr>
          <a:lstStyle/>
          <a:p>
            <a:pPr lvl="0" algn="ctr">
              <a:defRPr sz="1800">
                <a:solidFill>
                  <a:srgbClr val="000000"/>
                </a:solidFill>
              </a:defRPr>
            </a:pPr>
            <a:r>
              <a:rPr lang="en-US" sz="1400" cap="all" spc="30" dirty="0">
                <a:solidFill>
                  <a:schemeClr val="bg1"/>
                </a:solidFill>
                <a:latin typeface="Helvetica Light"/>
                <a:cs typeface="Helvetica Light"/>
                <a:sym typeface="Avenir Book"/>
              </a:rPr>
              <a:t>Less time travelling </a:t>
            </a:r>
            <a:endParaRPr lang="en-US" sz="1400" dirty="0">
              <a:solidFill>
                <a:schemeClr val="bg1"/>
              </a:solidFill>
              <a:latin typeface="Helvetica Light"/>
              <a:cs typeface="Helvetica Light"/>
            </a:endParaRPr>
          </a:p>
        </p:txBody>
      </p:sp>
      <p:sp>
        <p:nvSpPr>
          <p:cNvPr id="13" name="Shape 51"/>
          <p:cNvSpPr/>
          <p:nvPr/>
        </p:nvSpPr>
        <p:spPr>
          <a:xfrm rot="5400000">
            <a:off x="2608403" y="4846973"/>
            <a:ext cx="1463180" cy="8932"/>
          </a:xfrm>
          <a:prstGeom prst="rect">
            <a:avLst/>
          </a:prstGeom>
          <a:solidFill>
            <a:schemeClr val="bg1"/>
          </a:solidFill>
        </p:spPr>
        <p:txBody>
          <a:bodyPr lIns="0" tIns="0" rIns="0" bIns="0" anchor="ctr"/>
          <a:lstStyle/>
          <a:p>
            <a:pPr lvl="0">
              <a:defRPr sz="2400" cap="all" spc="384">
                <a:latin typeface="Avenir Medium"/>
                <a:ea typeface="Avenir Medium"/>
                <a:cs typeface="Avenir Medium"/>
                <a:sym typeface="Avenir Medium"/>
              </a:defRPr>
            </a:pPr>
            <a:endParaRPr/>
          </a:p>
        </p:txBody>
      </p:sp>
      <p:sp>
        <p:nvSpPr>
          <p:cNvPr id="14" name="Shape 51"/>
          <p:cNvSpPr/>
          <p:nvPr/>
        </p:nvSpPr>
        <p:spPr>
          <a:xfrm rot="5400000">
            <a:off x="5145527" y="4844253"/>
            <a:ext cx="1463180" cy="8932"/>
          </a:xfrm>
          <a:prstGeom prst="rect">
            <a:avLst/>
          </a:prstGeom>
          <a:solidFill>
            <a:schemeClr val="bg1"/>
          </a:solidFill>
        </p:spPr>
        <p:txBody>
          <a:bodyPr lIns="0" tIns="0" rIns="0" bIns="0" anchor="ctr"/>
          <a:lstStyle/>
          <a:p>
            <a:pPr lvl="0">
              <a:defRPr sz="2400" cap="all" spc="384">
                <a:latin typeface="Avenir Medium"/>
                <a:ea typeface="Avenir Medium"/>
                <a:cs typeface="Avenir Medium"/>
                <a:sym typeface="Avenir Medium"/>
              </a:defRPr>
            </a:pPr>
            <a:endParaRPr/>
          </a:p>
        </p:txBody>
      </p:sp>
      <p:sp>
        <p:nvSpPr>
          <p:cNvPr id="15" name="Rectangle 14"/>
          <p:cNvSpPr/>
          <p:nvPr/>
        </p:nvSpPr>
        <p:spPr>
          <a:xfrm>
            <a:off x="457200" y="2569305"/>
            <a:ext cx="8229600" cy="331116"/>
          </a:xfrm>
          <a:prstGeom prst="rect">
            <a:avLst/>
          </a:prstGeom>
        </p:spPr>
        <p:txBody>
          <a:bodyPr wrap="square" numCol="1" spcCol="274320" anchor="t">
            <a:spAutoFit/>
          </a:bodyPr>
          <a:lstStyle/>
          <a:p>
            <a:pPr lvl="0" algn="ctr">
              <a:lnSpc>
                <a:spcPct val="70000"/>
              </a:lnSpc>
              <a:defRPr sz="1800">
                <a:solidFill>
                  <a:srgbClr val="000000"/>
                </a:solidFill>
              </a:defRPr>
            </a:pPr>
            <a:r>
              <a:rPr lang="en-US" sz="1400" cap="all" spc="30" dirty="0" err="1">
                <a:solidFill>
                  <a:schemeClr val="tx2"/>
                </a:solidFill>
                <a:latin typeface="Helvetica"/>
                <a:ea typeface="Avenir Book"/>
                <a:cs typeface="Helvetica"/>
                <a:sym typeface="Avenir Book"/>
              </a:rPr>
              <a:t>sTATS</a:t>
            </a:r>
            <a:r>
              <a:rPr lang="en-US" sz="1400" cap="all" spc="30" dirty="0">
                <a:solidFill>
                  <a:schemeClr val="tx2"/>
                </a:solidFill>
                <a:latin typeface="Helvetica"/>
                <a:ea typeface="Avenir Book"/>
                <a:cs typeface="Helvetica"/>
                <a:sym typeface="Avenir Book"/>
              </a:rPr>
              <a:t> FROM a 2019 Forrester survey</a:t>
            </a:r>
            <a:endParaRPr lang="en-US" sz="1400" spc="30" dirty="0">
              <a:solidFill>
                <a:schemeClr val="tx2"/>
              </a:solidFill>
              <a:latin typeface="Helvetica"/>
              <a:ea typeface="Avenir Book"/>
              <a:cs typeface="Helvetica"/>
              <a:sym typeface="Avenir Book"/>
            </a:endParaRPr>
          </a:p>
          <a:p>
            <a:pPr lvl="0" algn="ctr">
              <a:lnSpc>
                <a:spcPct val="70000"/>
              </a:lnSpc>
              <a:defRPr sz="1800">
                <a:solidFill>
                  <a:srgbClr val="000000"/>
                </a:solidFill>
              </a:defRPr>
            </a:pPr>
            <a:endParaRPr lang="en-US" sz="800" dirty="0">
              <a:solidFill>
                <a:schemeClr val="tx2"/>
              </a:solidFill>
              <a:latin typeface="Helvetica"/>
              <a:cs typeface="Helvetica"/>
            </a:endParaRPr>
          </a:p>
        </p:txBody>
      </p:sp>
    </p:spTree>
    <p:extLst>
      <p:ext uri="{BB962C8B-B14F-4D97-AF65-F5344CB8AC3E}">
        <p14:creationId xmlns:p14="http://schemas.microsoft.com/office/powerpoint/2010/main" val="5489162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WWW.PROXIMO3.COM</a:t>
            </a:r>
          </a:p>
        </p:txBody>
      </p:sp>
      <p:sp>
        <p:nvSpPr>
          <p:cNvPr id="4" name="Content Placeholder 2"/>
          <p:cNvSpPr txBox="1">
            <a:spLocks/>
          </p:cNvSpPr>
          <p:nvPr/>
        </p:nvSpPr>
        <p:spPr>
          <a:xfrm>
            <a:off x="540422" y="4386621"/>
            <a:ext cx="8063157" cy="571344"/>
          </a:xfrm>
          <a:prstGeom prst="rect">
            <a:avLst/>
          </a:prstGeom>
        </p:spPr>
        <p:txBody>
          <a:bodyPr vert="horz" lIns="91440" tIns="45720" rIns="91440" bIns="45720" rtlCol="0" anchor="b">
            <a:normAutofit/>
          </a:bodyPr>
          <a:lstStyle>
            <a:lvl1pPr marL="0" indent="0" algn="ctr" defTabSz="457200" rtl="0" eaLnBrk="1" latinLnBrk="0" hangingPunct="1">
              <a:spcBef>
                <a:spcPct val="20000"/>
              </a:spcBef>
              <a:buFont typeface="Arial"/>
              <a:buNone/>
              <a:defRPr sz="1600" b="1" kern="1200" baseline="0">
                <a:solidFill>
                  <a:srgbClr val="454545"/>
                </a:solidFill>
                <a:latin typeface="Helvetica"/>
                <a:ea typeface="+mn-ea"/>
                <a:cs typeface="Helvetica"/>
              </a:defRPr>
            </a:lvl1pPr>
            <a:lvl2pPr marL="457200" indent="0" algn="l" defTabSz="457200" rtl="0" eaLnBrk="1" latinLnBrk="0" hangingPunct="1">
              <a:spcBef>
                <a:spcPct val="20000"/>
              </a:spcBef>
              <a:buFont typeface="Arial"/>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lvl="0">
              <a:defRPr sz="1800">
                <a:solidFill>
                  <a:srgbClr val="000000"/>
                </a:solidFill>
              </a:defRPr>
            </a:pPr>
            <a:endParaRPr lang="en-US" sz="1200" spc="20" dirty="0">
              <a:solidFill>
                <a:schemeClr val="bg1"/>
              </a:solidFill>
              <a:ea typeface="Avenir Medium"/>
              <a:sym typeface="Avenir Medium"/>
            </a:endParaRPr>
          </a:p>
        </p:txBody>
      </p:sp>
      <p:pic>
        <p:nvPicPr>
          <p:cNvPr id="7" name="Picture 6">
            <a:extLst>
              <a:ext uri="{FF2B5EF4-FFF2-40B4-BE49-F238E27FC236}">
                <a16:creationId xmlns:a16="http://schemas.microsoft.com/office/drawing/2014/main" id="{4AD2FB3A-13A3-4BBC-9B52-09E6028B2B3D}"/>
              </a:ext>
            </a:extLst>
          </p:cNvPr>
          <p:cNvPicPr>
            <a:picLocks noChangeAspect="1"/>
          </p:cNvPicPr>
          <p:nvPr/>
        </p:nvPicPr>
        <p:blipFill>
          <a:blip r:embed="rId3"/>
          <a:stretch>
            <a:fillRect/>
          </a:stretch>
        </p:blipFill>
        <p:spPr>
          <a:xfrm>
            <a:off x="2908190" y="6303397"/>
            <a:ext cx="3327620" cy="554603"/>
          </a:xfrm>
          <a:prstGeom prst="rect">
            <a:avLst/>
          </a:prstGeom>
        </p:spPr>
      </p:pic>
    </p:spTree>
    <p:extLst>
      <p:ext uri="{BB962C8B-B14F-4D97-AF65-F5344CB8AC3E}">
        <p14:creationId xmlns:p14="http://schemas.microsoft.com/office/powerpoint/2010/main" val="1877524158"/>
      </p:ext>
    </p:extLst>
  </p:cSld>
  <p:clrMapOvr>
    <a:masterClrMapping/>
  </p:clrMapOvr>
</p:sld>
</file>

<file path=ppt/theme/theme1.xml><?xml version="1.0" encoding="utf-8"?>
<a:theme xmlns:a="http://schemas.openxmlformats.org/drawingml/2006/main" name="Office Theme">
  <a:themeElements>
    <a:clrScheme name="Custom 40">
      <a:dk1>
        <a:srgbClr val="EE163B"/>
      </a:dk1>
      <a:lt1>
        <a:srgbClr val="FFFFFF"/>
      </a:lt1>
      <a:dk2>
        <a:srgbClr val="0D0408"/>
      </a:dk2>
      <a:lt2>
        <a:srgbClr val="EE163B"/>
      </a:lt2>
      <a:accent1>
        <a:srgbClr val="EE163B"/>
      </a:accent1>
      <a:accent2>
        <a:srgbClr val="EE163B"/>
      </a:accent2>
      <a:accent3>
        <a:srgbClr val="EE163B"/>
      </a:accent3>
      <a:accent4>
        <a:srgbClr val="EE163B"/>
      </a:accent4>
      <a:accent5>
        <a:srgbClr val="EE163B"/>
      </a:accent5>
      <a:accent6>
        <a:srgbClr val="EE163B"/>
      </a:accent6>
      <a:hlink>
        <a:srgbClr val="EE163B"/>
      </a:hlink>
      <a:folHlink>
        <a:srgbClr val="EE163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7E48AE0FBEF5B4DAAED049F0AE4DBC4" ma:contentTypeVersion="8" ma:contentTypeDescription="Create a new document." ma:contentTypeScope="" ma:versionID="60be80692a608fb704138bb5fa1d9f56">
  <xsd:schema xmlns:xsd="http://www.w3.org/2001/XMLSchema" xmlns:xs="http://www.w3.org/2001/XMLSchema" xmlns:p="http://schemas.microsoft.com/office/2006/metadata/properties" xmlns:ns2="344eea59-d92d-4e56-954e-f6455cb96243" targetNamespace="http://schemas.microsoft.com/office/2006/metadata/properties" ma:root="true" ma:fieldsID="f4c7ae52f350258bc8949eafdf9c53a8" ns2:_="">
    <xsd:import namespace="344eea59-d92d-4e56-954e-f6455cb9624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4eea59-d92d-4e56-954e-f6455cb9624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4205117-88E5-4567-B09A-3900D0487A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4eea59-d92d-4e56-954e-f6455cb962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AEBBF35-0BD3-4207-BAB5-E02EDBDF6B60}">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B3370A28-E2B9-4456-AF7F-F7161CDFBCC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2280</TotalTime>
  <Words>528</Words>
  <Application>Microsoft Office PowerPoint</Application>
  <PresentationFormat>On-screen Show (4:3)</PresentationFormat>
  <Paragraphs>61</Paragraphs>
  <Slides>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Arial</vt:lpstr>
      <vt:lpstr>Avenir Medium</vt:lpstr>
      <vt:lpstr>Calibri</vt:lpstr>
      <vt:lpstr>Helvetica</vt:lpstr>
      <vt:lpstr>Helvetica Light</vt:lpstr>
      <vt:lpstr>Nokio Medium</vt:lpstr>
      <vt:lpstr>Tahoma</vt:lpstr>
      <vt:lpstr>Office Theme</vt:lpstr>
      <vt:lpstr>Field Service</vt:lpstr>
      <vt:lpstr>PowerPoint Presentation</vt:lpstr>
      <vt:lpstr>Is a Rapid Deployment For Me?</vt:lpstr>
      <vt:lpstr>What functionality will I get?</vt:lpstr>
      <vt:lpstr>Dynamics 365 for Field Service License</vt:lpstr>
      <vt:lpstr>PowerPoint Presentation</vt:lpstr>
      <vt:lpstr>PowerPoint Presentation</vt:lpstr>
      <vt:lpstr>THE STATS SPEAK FOR THEMSELVES</vt:lpstr>
      <vt:lpstr>WWW.PROXIMO3.COM</vt:lpstr>
    </vt:vector>
  </TitlesOfParts>
  <Company>Tailor Brands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Anastasia Fokina</dc:creator>
  <cp:lastModifiedBy>Mark Christie</cp:lastModifiedBy>
  <cp:revision>73</cp:revision>
  <dcterms:created xsi:type="dcterms:W3CDTF">2015-09-17T18:09:51Z</dcterms:created>
  <dcterms:modified xsi:type="dcterms:W3CDTF">2020-10-14T09:19:35Z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0x01010067E48AE0FBEF5B4DAAED049F0AE4DBC4</vt:lpwstr>
  </property>
</Properties>
</file>